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92024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41" autoAdjust="0"/>
  </p:normalViewPr>
  <p:slideViewPr>
    <p:cSldViewPr snapToGrid="0">
      <p:cViewPr>
        <p:scale>
          <a:sx n="124" d="100"/>
          <a:sy n="124" d="100"/>
        </p:scale>
        <p:origin x="-3420" y="-22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80" y="5387342"/>
            <a:ext cx="16322040" cy="11460480"/>
          </a:xfrm>
        </p:spPr>
        <p:txBody>
          <a:bodyPr anchor="b"/>
          <a:lstStyle>
            <a:lvl1pPr algn="ctr">
              <a:defRPr sz="1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17289782"/>
            <a:ext cx="14401800" cy="7947658"/>
          </a:xfrm>
        </p:spPr>
        <p:txBody>
          <a:bodyPr/>
          <a:lstStyle>
            <a:lvl1pPr marL="0" indent="0" algn="ctr">
              <a:buNone/>
              <a:defRPr sz="5040"/>
            </a:lvl1pPr>
            <a:lvl2pPr marL="960120" indent="0" algn="ctr">
              <a:buNone/>
              <a:defRPr sz="4200"/>
            </a:lvl2pPr>
            <a:lvl3pPr marL="1920240" indent="0" algn="ctr">
              <a:buNone/>
              <a:defRPr sz="3780"/>
            </a:lvl3pPr>
            <a:lvl4pPr marL="2880360" indent="0" algn="ctr">
              <a:buNone/>
              <a:defRPr sz="3360"/>
            </a:lvl4pPr>
            <a:lvl5pPr marL="3840480" indent="0" algn="ctr">
              <a:buNone/>
              <a:defRPr sz="3360"/>
            </a:lvl5pPr>
            <a:lvl6pPr marL="4800600" indent="0" algn="ctr">
              <a:buNone/>
              <a:defRPr sz="3360"/>
            </a:lvl6pPr>
            <a:lvl7pPr marL="5760720" indent="0" algn="ctr">
              <a:buNone/>
              <a:defRPr sz="3360"/>
            </a:lvl7pPr>
            <a:lvl8pPr marL="6720840" indent="0" algn="ctr">
              <a:buNone/>
              <a:defRPr sz="3360"/>
            </a:lvl8pPr>
            <a:lvl9pPr marL="7680960" indent="0" algn="ctr">
              <a:buNone/>
              <a:defRPr sz="3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26E6-6F1A-47AB-A7B5-6B0EECE154A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8B1-DB97-4EB0-9DCD-7BE49E710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5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26E6-6F1A-47AB-A7B5-6B0EECE154A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8B1-DB97-4EB0-9DCD-7BE49E710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7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41718" y="1752600"/>
            <a:ext cx="4140518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166" y="1752600"/>
            <a:ext cx="12181523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26E6-6F1A-47AB-A7B5-6B0EECE154A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8B1-DB97-4EB0-9DCD-7BE49E710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2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26E6-6F1A-47AB-A7B5-6B0EECE154A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8B1-DB97-4EB0-9DCD-7BE49E710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5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65" y="8206749"/>
            <a:ext cx="16562070" cy="13693138"/>
          </a:xfrm>
        </p:spPr>
        <p:txBody>
          <a:bodyPr anchor="b"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65" y="22029429"/>
            <a:ext cx="16562070" cy="7200898"/>
          </a:xfrm>
        </p:spPr>
        <p:txBody>
          <a:bodyPr/>
          <a:lstStyle>
            <a:lvl1pPr marL="0" indent="0">
              <a:buNone/>
              <a:defRPr sz="5040">
                <a:solidFill>
                  <a:schemeClr val="tx1"/>
                </a:solidFill>
              </a:defRPr>
            </a:lvl1pPr>
            <a:lvl2pPr marL="96012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19202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28803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384048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48006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576072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67208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76809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26E6-6F1A-47AB-A7B5-6B0EECE154A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8B1-DB97-4EB0-9DCD-7BE49E710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4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165" y="8763000"/>
            <a:ext cx="816102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215" y="8763000"/>
            <a:ext cx="816102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26E6-6F1A-47AB-A7B5-6B0EECE154A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8B1-DB97-4EB0-9DCD-7BE49E710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0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1752607"/>
            <a:ext cx="1656207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2668" y="8069582"/>
            <a:ext cx="8123514" cy="3954778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2668" y="12024360"/>
            <a:ext cx="8123514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21216" y="8069582"/>
            <a:ext cx="8163521" cy="3954778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21216" y="12024360"/>
            <a:ext cx="816352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26E6-6F1A-47AB-A7B5-6B0EECE154A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8B1-DB97-4EB0-9DCD-7BE49E710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3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26E6-6F1A-47AB-A7B5-6B0EECE154A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8B1-DB97-4EB0-9DCD-7BE49E710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7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26E6-6F1A-47AB-A7B5-6B0EECE154A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8B1-DB97-4EB0-9DCD-7BE49E710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7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2194560"/>
            <a:ext cx="6193274" cy="768096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3521" y="4739647"/>
            <a:ext cx="9721215" cy="23393400"/>
          </a:xfrm>
        </p:spPr>
        <p:txBody>
          <a:bodyPr/>
          <a:lstStyle>
            <a:lvl1pPr>
              <a:defRPr sz="6720"/>
            </a:lvl1pPr>
            <a:lvl2pPr>
              <a:defRPr sz="5880"/>
            </a:lvl2pPr>
            <a:lvl3pPr>
              <a:defRPr sz="504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9875520"/>
            <a:ext cx="6193274" cy="18295622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26E6-6F1A-47AB-A7B5-6B0EECE154A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8B1-DB97-4EB0-9DCD-7BE49E710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7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2194560"/>
            <a:ext cx="6193274" cy="768096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63521" y="4739647"/>
            <a:ext cx="9721215" cy="23393400"/>
          </a:xfrm>
        </p:spPr>
        <p:txBody>
          <a:bodyPr anchor="t"/>
          <a:lstStyle>
            <a:lvl1pPr marL="0" indent="0">
              <a:buNone/>
              <a:defRPr sz="6720"/>
            </a:lvl1pPr>
            <a:lvl2pPr marL="960120" indent="0">
              <a:buNone/>
              <a:defRPr sz="5880"/>
            </a:lvl2pPr>
            <a:lvl3pPr marL="1920240" indent="0">
              <a:buNone/>
              <a:defRPr sz="5040"/>
            </a:lvl3pPr>
            <a:lvl4pPr marL="2880360" indent="0">
              <a:buNone/>
              <a:defRPr sz="4200"/>
            </a:lvl4pPr>
            <a:lvl5pPr marL="3840480" indent="0">
              <a:buNone/>
              <a:defRPr sz="4200"/>
            </a:lvl5pPr>
            <a:lvl6pPr marL="4800600" indent="0">
              <a:buNone/>
              <a:defRPr sz="4200"/>
            </a:lvl6pPr>
            <a:lvl7pPr marL="5760720" indent="0">
              <a:buNone/>
              <a:defRPr sz="4200"/>
            </a:lvl7pPr>
            <a:lvl8pPr marL="6720840" indent="0">
              <a:buNone/>
              <a:defRPr sz="4200"/>
            </a:lvl8pPr>
            <a:lvl9pPr marL="7680960" indent="0">
              <a:buNone/>
              <a:defRPr sz="4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9875520"/>
            <a:ext cx="6193274" cy="18295622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26E6-6F1A-47AB-A7B5-6B0EECE154A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8B1-DB97-4EB0-9DCD-7BE49E710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1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0165" y="1752607"/>
            <a:ext cx="1656207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165" y="8763000"/>
            <a:ext cx="1656207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0165" y="30510487"/>
            <a:ext cx="43205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726E6-6F1A-47AB-A7B5-6B0EECE154A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60795" y="30510487"/>
            <a:ext cx="648081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61695" y="30510487"/>
            <a:ext cx="43205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6E8B1-DB97-4EB0-9DCD-7BE49E710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920240" rtl="0" eaLnBrk="1" latinLnBrk="0" hangingPunct="1">
        <a:lnSpc>
          <a:spcPct val="90000"/>
        </a:lnSpc>
        <a:spcBef>
          <a:spcPct val="0"/>
        </a:spcBef>
        <a:buNone/>
        <a:defRPr sz="92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92024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604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28066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62407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81610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202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4048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80060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607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208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809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6.tmp"/><Relationship Id="rId3" Type="http://schemas.openxmlformats.org/officeDocument/2006/relationships/image" Target="../media/image2.tmp"/><Relationship Id="rId21" Type="http://schemas.openxmlformats.org/officeDocument/2006/relationships/image" Target="../media/image19.tmp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5.jpeg"/><Relationship Id="rId25" Type="http://schemas.openxmlformats.org/officeDocument/2006/relationships/image" Target="../media/image23.tmp"/><Relationship Id="rId2" Type="http://schemas.openxmlformats.org/officeDocument/2006/relationships/image" Target="../media/image1.tmp"/><Relationship Id="rId16" Type="http://schemas.openxmlformats.org/officeDocument/2006/relationships/image" Target="../media/image14.jpeg"/><Relationship Id="rId20" Type="http://schemas.openxmlformats.org/officeDocument/2006/relationships/image" Target="../media/image18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tmp"/><Relationship Id="rId24" Type="http://schemas.openxmlformats.org/officeDocument/2006/relationships/image" Target="../media/image22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1.tmp"/><Relationship Id="rId10" Type="http://schemas.openxmlformats.org/officeDocument/2006/relationships/image" Target="../media/image9.tmp"/><Relationship Id="rId19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FDF237-AAF9-4988-8486-93655A6C429A}"/>
              </a:ext>
            </a:extLst>
          </p:cNvPr>
          <p:cNvSpPr/>
          <p:nvPr/>
        </p:nvSpPr>
        <p:spPr>
          <a:xfrm>
            <a:off x="304800" y="266701"/>
            <a:ext cx="18592800" cy="2781900"/>
          </a:xfrm>
          <a:prstGeom prst="roundRect">
            <a:avLst>
              <a:gd name="adj" fmla="val 0"/>
            </a:avLst>
          </a:prstGeom>
          <a:solidFill>
            <a:srgbClr val="2121C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39">
            <a:extLst>
              <a:ext uri="{FF2B5EF4-FFF2-40B4-BE49-F238E27FC236}">
                <a16:creationId xmlns:a16="http://schemas.microsoft.com/office/drawing/2014/main" id="{88CE41CC-2F28-4DFE-88CB-E29A79717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75168"/>
            <a:ext cx="18654011" cy="25356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an Autonomous Swarm Robot Team to Locate Survivors in a Dangerous Area</a:t>
            </a:r>
            <a:endParaRPr kumimoji="0" lang="en-US" altLang="en-US" sz="7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05B031D-4443-430A-BD3D-4A23A71429D2}"/>
              </a:ext>
            </a:extLst>
          </p:cNvPr>
          <p:cNvSpPr/>
          <p:nvPr/>
        </p:nvSpPr>
        <p:spPr>
          <a:xfrm>
            <a:off x="298415" y="20791052"/>
            <a:ext cx="18622295" cy="53503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15C4B08-094A-4D22-B5E1-03ECBF6AA461}"/>
              </a:ext>
            </a:extLst>
          </p:cNvPr>
          <p:cNvSpPr/>
          <p:nvPr/>
        </p:nvSpPr>
        <p:spPr>
          <a:xfrm>
            <a:off x="304800" y="26954530"/>
            <a:ext cx="9624310" cy="5635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4BD8D0-2231-4787-AD7F-13CA7DD52DDC}"/>
              </a:ext>
            </a:extLst>
          </p:cNvPr>
          <p:cNvGrpSpPr/>
          <p:nvPr/>
        </p:nvGrpSpPr>
        <p:grpSpPr>
          <a:xfrm>
            <a:off x="302260" y="8685030"/>
            <a:ext cx="6500204" cy="7339196"/>
            <a:chOff x="7342703" y="3278658"/>
            <a:chExt cx="6218662" cy="7885211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F6A1FC9-8712-43ED-8E0A-3E94A5CDA8BE}"/>
                </a:ext>
              </a:extLst>
            </p:cNvPr>
            <p:cNvSpPr/>
            <p:nvPr/>
          </p:nvSpPr>
          <p:spPr>
            <a:xfrm>
              <a:off x="7342703" y="3278658"/>
              <a:ext cx="6218662" cy="788521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9F0141-C1BC-4307-90B8-9B52F1E7E175}"/>
                </a:ext>
              </a:extLst>
            </p:cNvPr>
            <p:cNvSpPr/>
            <p:nvPr/>
          </p:nvSpPr>
          <p:spPr>
            <a:xfrm>
              <a:off x="7455964" y="3493772"/>
              <a:ext cx="5992133" cy="1950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Better for searching large or dangerous areas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Robustness, flexibility, and scalability are important properties of swarm robots (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Sahin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2005)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HELIOS system (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Guarnieri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et al., 2009) and the Multi-Robot Search and Rescue Team (Luo, Espinosa,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Pranantha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&amp; De Gloria 2011) are examples of swarm robot teams that are used for search and rescue.</a:t>
              </a: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C8278C36-3127-4B7F-AF4F-9634492B70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230"/>
            <a:stretch/>
          </p:blipFill>
          <p:spPr>
            <a:xfrm>
              <a:off x="11225982" y="6285140"/>
              <a:ext cx="2067233" cy="3750359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36E7F4-E7F0-41F7-BD49-54026CA0D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3731" y="8650534"/>
              <a:ext cx="3384478" cy="2240563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B48AB06-4EE8-473E-839D-612FD5E9872A}"/>
                </a:ext>
              </a:extLst>
            </p:cNvPr>
            <p:cNvGrpSpPr/>
            <p:nvPr/>
          </p:nvGrpSpPr>
          <p:grpSpPr>
            <a:xfrm>
              <a:off x="7583731" y="5537369"/>
              <a:ext cx="3384478" cy="2776339"/>
              <a:chOff x="-3228698" y="3368321"/>
              <a:chExt cx="3391567" cy="2776339"/>
            </a:xfrm>
          </p:grpSpPr>
          <p:graphicFrame>
            <p:nvGraphicFramePr>
              <p:cNvPr id="82" name="Content Placeholder 4">
                <a:extLst>
                  <a:ext uri="{FF2B5EF4-FFF2-40B4-BE49-F238E27FC236}">
                    <a16:creationId xmlns:a16="http://schemas.microsoft.com/office/drawing/2014/main" id="{9F0104A9-A59A-4323-80E0-B462AA44B22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09246261"/>
                  </p:ext>
                </p:extLst>
              </p:nvPr>
            </p:nvGraphicFramePr>
            <p:xfrm>
              <a:off x="-3228698" y="3368321"/>
              <a:ext cx="3391567" cy="27508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3093">
                      <a:extLst>
                        <a:ext uri="{9D8B030D-6E8A-4147-A177-3AD203B41FA5}">
                          <a16:colId xmlns:a16="http://schemas.microsoft.com/office/drawing/2014/main" val="2770947761"/>
                        </a:ext>
                      </a:extLst>
                    </a:gridCol>
                    <a:gridCol w="1033502">
                      <a:extLst>
                        <a:ext uri="{9D8B030D-6E8A-4147-A177-3AD203B41FA5}">
                          <a16:colId xmlns:a16="http://schemas.microsoft.com/office/drawing/2014/main" val="2054199547"/>
                        </a:ext>
                      </a:extLst>
                    </a:gridCol>
                    <a:gridCol w="1261111">
                      <a:extLst>
                        <a:ext uri="{9D8B030D-6E8A-4147-A177-3AD203B41FA5}">
                          <a16:colId xmlns:a16="http://schemas.microsoft.com/office/drawing/2014/main" val="3118712765"/>
                        </a:ext>
                      </a:extLst>
                    </a:gridCol>
                  </a:tblGrid>
                  <a:tr h="6042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Robot System</a:t>
                          </a:r>
                        </a:p>
                      </a:txBody>
                      <a:tcPr>
                        <a:solidFill>
                          <a:srgbClr val="2121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HELIOS</a:t>
                          </a:r>
                        </a:p>
                      </a:txBody>
                      <a:tcPr>
                        <a:solidFill>
                          <a:srgbClr val="2121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Multi-Robot Search and Rescue Team</a:t>
                          </a:r>
                        </a:p>
                      </a:txBody>
                      <a:tcPr>
                        <a:solidFill>
                          <a:srgbClr val="2121C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090691"/>
                      </a:ext>
                    </a:extLst>
                  </a:tr>
                  <a:tr h="6042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Able to search unknown environment</a:t>
                          </a:r>
                        </a:p>
                      </a:txBody>
                      <a:tcPr>
                        <a:solidFill>
                          <a:srgbClr val="2121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9513848"/>
                      </a:ext>
                    </a:extLst>
                  </a:tr>
                  <a:tr h="6042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Low cost and expendable</a:t>
                          </a:r>
                        </a:p>
                        <a:p>
                          <a:pPr algn="ctr"/>
                          <a:endParaRPr lang="en-US" sz="12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2121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6568565"/>
                      </a:ext>
                    </a:extLst>
                  </a:tr>
                  <a:tr h="6042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Autonomous</a:t>
                          </a:r>
                        </a:p>
                        <a:p>
                          <a:pPr algn="ctr"/>
                          <a:endParaRPr lang="en-US" sz="12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endParaRPr lang="en-US" sz="12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2121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1859930"/>
                      </a:ext>
                    </a:extLst>
                  </a:tr>
                </a:tbl>
              </a:graphicData>
            </a:graphic>
          </p:graphicFrame>
          <p:pic>
            <p:nvPicPr>
              <p:cNvPr id="83" name="Graphic 82" descr="Checkmark">
                <a:extLst>
                  <a:ext uri="{FF2B5EF4-FFF2-40B4-BE49-F238E27FC236}">
                    <a16:creationId xmlns:a16="http://schemas.microsoft.com/office/drawing/2014/main" id="{FB8D3B18-D2F2-459C-8FED-2DAC7471A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1863896" y="4062926"/>
                <a:ext cx="660822" cy="660822"/>
              </a:xfrm>
              <a:prstGeom prst="rect">
                <a:avLst/>
              </a:prstGeom>
            </p:spPr>
          </p:pic>
          <p:pic>
            <p:nvPicPr>
              <p:cNvPr id="84" name="Graphic 83" descr="Checkmark">
                <a:extLst>
                  <a:ext uri="{FF2B5EF4-FFF2-40B4-BE49-F238E27FC236}">
                    <a16:creationId xmlns:a16="http://schemas.microsoft.com/office/drawing/2014/main" id="{FCA29CE9-52BF-4300-A97C-0C69570D4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799513" y="4091980"/>
                <a:ext cx="660822" cy="660822"/>
              </a:xfrm>
              <a:prstGeom prst="rect">
                <a:avLst/>
              </a:prstGeom>
            </p:spPr>
          </p:pic>
          <p:pic>
            <p:nvPicPr>
              <p:cNvPr id="85" name="Graphic 84" descr="Checkmark">
                <a:extLst>
                  <a:ext uri="{FF2B5EF4-FFF2-40B4-BE49-F238E27FC236}">
                    <a16:creationId xmlns:a16="http://schemas.microsoft.com/office/drawing/2014/main" id="{11E695DF-04C0-4E41-989A-831EDA764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799512" y="5483838"/>
                <a:ext cx="660822" cy="660822"/>
              </a:xfrm>
              <a:prstGeom prst="rect">
                <a:avLst/>
              </a:prstGeom>
            </p:spPr>
          </p:pic>
          <p:pic>
            <p:nvPicPr>
              <p:cNvPr id="86" name="Graphic 85" descr="Close">
                <a:extLst>
                  <a:ext uri="{FF2B5EF4-FFF2-40B4-BE49-F238E27FC236}">
                    <a16:creationId xmlns:a16="http://schemas.microsoft.com/office/drawing/2014/main" id="{D727EF50-E5F2-434B-B469-5E792294A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-799513" y="4772706"/>
                <a:ext cx="660822" cy="660822"/>
              </a:xfrm>
              <a:prstGeom prst="rect">
                <a:avLst/>
              </a:prstGeom>
            </p:spPr>
          </p:pic>
          <p:pic>
            <p:nvPicPr>
              <p:cNvPr id="87" name="Graphic 86" descr="Close">
                <a:extLst>
                  <a:ext uri="{FF2B5EF4-FFF2-40B4-BE49-F238E27FC236}">
                    <a16:creationId xmlns:a16="http://schemas.microsoft.com/office/drawing/2014/main" id="{61E9276C-FA3B-4D86-A981-8797E6AD2C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-1888989" y="4743652"/>
                <a:ext cx="660822" cy="660822"/>
              </a:xfrm>
              <a:prstGeom prst="rect">
                <a:avLst/>
              </a:prstGeom>
            </p:spPr>
          </p:pic>
          <p:pic>
            <p:nvPicPr>
              <p:cNvPr id="88" name="Graphic 87" descr="Close">
                <a:extLst>
                  <a:ext uri="{FF2B5EF4-FFF2-40B4-BE49-F238E27FC236}">
                    <a16:creationId xmlns:a16="http://schemas.microsoft.com/office/drawing/2014/main" id="{4158D1D6-2D1F-4ABA-AA80-5C749A64B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-1893673" y="5456290"/>
                <a:ext cx="660822" cy="660822"/>
              </a:xfrm>
              <a:prstGeom prst="rect">
                <a:avLst/>
              </a:prstGeom>
            </p:spPr>
          </p:pic>
        </p:grp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6ACB7FE-73B0-48BB-B683-0788972FF011}"/>
                </a:ext>
              </a:extLst>
            </p:cNvPr>
            <p:cNvSpPr/>
            <p:nvPr/>
          </p:nvSpPr>
          <p:spPr>
            <a:xfrm>
              <a:off x="9806460" y="10659029"/>
              <a:ext cx="123944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(</a:t>
              </a:r>
              <a:r>
                <a:rPr lang="en-US" sz="900" dirty="0" err="1"/>
                <a:t>Guarnieri</a:t>
              </a:r>
              <a:r>
                <a:rPr lang="en-US" sz="900" dirty="0"/>
                <a:t> et al., 2009)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852F106-A0E7-4FBB-B6D4-B3A38F060C64}"/>
                </a:ext>
              </a:extLst>
            </p:cNvPr>
            <p:cNvSpPr/>
            <p:nvPr/>
          </p:nvSpPr>
          <p:spPr>
            <a:xfrm>
              <a:off x="11216203" y="9978640"/>
              <a:ext cx="230543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(Luo, Espinosa, </a:t>
              </a:r>
              <a:r>
                <a:rPr lang="en-US" sz="900" dirty="0" err="1"/>
                <a:t>Pranantha</a:t>
              </a:r>
              <a:r>
                <a:rPr lang="en-US" sz="900" dirty="0"/>
                <a:t>, &amp; De Gloria 2011) </a:t>
              </a:r>
            </a:p>
          </p:txBody>
        </p:sp>
      </p:grpSp>
      <p:pic>
        <p:nvPicPr>
          <p:cNvPr id="158" name="Picture 157">
            <a:extLst>
              <a:ext uri="{FF2B5EF4-FFF2-40B4-BE49-F238E27FC236}">
                <a16:creationId xmlns:a16="http://schemas.microsoft.com/office/drawing/2014/main" id="{BBA1617E-D307-4BCF-8415-BDB8F5D2F39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5"/>
          <a:stretch/>
        </p:blipFill>
        <p:spPr bwMode="auto">
          <a:xfrm>
            <a:off x="511553" y="23022514"/>
            <a:ext cx="5251878" cy="2943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D95D28C1-816E-484C-8047-106C62BD3FBA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246" y="22872269"/>
            <a:ext cx="4927212" cy="3093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Picture 160" descr="WR-JSHS power point.pptx - PowerPoint">
            <a:extLst>
              <a:ext uri="{FF2B5EF4-FFF2-40B4-BE49-F238E27FC236}">
                <a16:creationId xmlns:a16="http://schemas.microsoft.com/office/drawing/2014/main" id="{2303557F-AD25-4A53-B41E-86F90623404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 t="27837" r="2308" b="8869"/>
          <a:stretch/>
        </p:blipFill>
        <p:spPr>
          <a:xfrm>
            <a:off x="11075321" y="20930529"/>
            <a:ext cx="7473028" cy="3192351"/>
          </a:xfrm>
          <a:prstGeom prst="rect">
            <a:avLst/>
          </a:prstGeom>
        </p:spPr>
      </p:pic>
      <p:sp>
        <p:nvSpPr>
          <p:cNvPr id="162" name="TextBox 161">
            <a:extLst>
              <a:ext uri="{FF2B5EF4-FFF2-40B4-BE49-F238E27FC236}">
                <a16:creationId xmlns:a16="http://schemas.microsoft.com/office/drawing/2014/main" id="{6D0D4129-5885-49B2-8C4A-A6BB3DF4BC8A}"/>
              </a:ext>
            </a:extLst>
          </p:cNvPr>
          <p:cNvSpPr txBox="1"/>
          <p:nvPr/>
        </p:nvSpPr>
        <p:spPr>
          <a:xfrm>
            <a:off x="5260948" y="21399663"/>
            <a:ext cx="10390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by Noah Sanz</a:t>
            </a:r>
          </a:p>
        </p:txBody>
      </p:sp>
      <p:pic>
        <p:nvPicPr>
          <p:cNvPr id="165" name="Picture 164" descr="WR-JSHS power point.pptx - PowerPoint">
            <a:extLst>
              <a:ext uri="{FF2B5EF4-FFF2-40B4-BE49-F238E27FC236}">
                <a16:creationId xmlns:a16="http://schemas.microsoft.com/office/drawing/2014/main" id="{DADDE085-75AA-4592-AD7E-77610BD61B5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32272" r="2973" b="14775"/>
          <a:stretch/>
        </p:blipFill>
        <p:spPr>
          <a:xfrm>
            <a:off x="820571" y="28306642"/>
            <a:ext cx="8139192" cy="2923544"/>
          </a:xfrm>
          <a:prstGeom prst="rect">
            <a:avLst/>
          </a:prstGeom>
        </p:spPr>
      </p:pic>
      <p:sp>
        <p:nvSpPr>
          <p:cNvPr id="166" name="Rectangle 165">
            <a:extLst>
              <a:ext uri="{FF2B5EF4-FFF2-40B4-BE49-F238E27FC236}">
                <a16:creationId xmlns:a16="http://schemas.microsoft.com/office/drawing/2014/main" id="{C88B569D-6E32-481D-A7B2-84375A716A97}"/>
              </a:ext>
            </a:extLst>
          </p:cNvPr>
          <p:cNvSpPr/>
          <p:nvPr/>
        </p:nvSpPr>
        <p:spPr>
          <a:xfrm>
            <a:off x="554200" y="31476971"/>
            <a:ext cx="9202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 reckoning is subject to more error than other positioning methods especially when using DC motors or on uneven 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temperature sensors are unable to determine the difference between a human and another hot object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F9289EE-B532-4744-8D6B-4F8D8393FBE2}"/>
              </a:ext>
            </a:extLst>
          </p:cNvPr>
          <p:cNvGrpSpPr/>
          <p:nvPr/>
        </p:nvGrpSpPr>
        <p:grpSpPr>
          <a:xfrm>
            <a:off x="304636" y="3299700"/>
            <a:ext cx="6739857" cy="4703841"/>
            <a:chOff x="267035" y="3273135"/>
            <a:chExt cx="6641058" cy="441198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2BFCDFD-313C-49B5-83B9-0B92DF134F35}"/>
                </a:ext>
              </a:extLst>
            </p:cNvPr>
            <p:cNvSpPr/>
            <p:nvPr/>
          </p:nvSpPr>
          <p:spPr>
            <a:xfrm>
              <a:off x="267035" y="3273135"/>
              <a:ext cx="6404917" cy="441198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" descr="http://www.gdacs.org/contentdata/maps/daily/EQ/1157757/ECDM_20181004_Indonesia_EQ-Impact.png">
              <a:extLst>
                <a:ext uri="{FF2B5EF4-FFF2-40B4-BE49-F238E27FC236}">
                  <a16:creationId xmlns:a16="http://schemas.microsoft.com/office/drawing/2014/main" id="{053854C2-CD8B-4BB8-AF39-C8128AE537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" t="1" r="21" b="-2"/>
            <a:stretch/>
          </p:blipFill>
          <p:spPr bwMode="auto">
            <a:xfrm>
              <a:off x="596161" y="4877063"/>
              <a:ext cx="3530218" cy="2537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https://www.thenational.ae/image/policy:1.777453:1538726348/image/2dccdea2d4a3442185b31db179fb8560-2dccdea2d4a3442185b31db179fb8560-3f5452a9a6464eeb865f23f04cef054c-f0694.jpg?$p=087694d&amp;w=1136&amp;$w=ec52ab9">
              <a:extLst>
                <a:ext uri="{FF2B5EF4-FFF2-40B4-BE49-F238E27FC236}">
                  <a16:creationId xmlns:a16="http://schemas.microsoft.com/office/drawing/2014/main" id="{D638E9A8-5116-4A12-9301-B1502B16E8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" b="3"/>
            <a:stretch/>
          </p:blipFill>
          <p:spPr bwMode="auto">
            <a:xfrm>
              <a:off x="4274467" y="4145353"/>
              <a:ext cx="2301968" cy="1550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4" descr="https://www.thenational.ae/image/policy:1.777459:1538726368/1045526924.jpg?$p=356d050&amp;w=1136&amp;$w=ec52ab9">
              <a:extLst>
                <a:ext uri="{FF2B5EF4-FFF2-40B4-BE49-F238E27FC236}">
                  <a16:creationId xmlns:a16="http://schemas.microsoft.com/office/drawing/2014/main" id="{B57A3F2B-6523-46BD-9796-64854F3F82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" r="-5" b="-5"/>
            <a:stretch/>
          </p:blipFill>
          <p:spPr bwMode="auto">
            <a:xfrm>
              <a:off x="4287863" y="5872365"/>
              <a:ext cx="2298549" cy="1550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AAE59A-E9FD-4E2C-B0A1-56EFCC1E0518}"/>
                </a:ext>
              </a:extLst>
            </p:cNvPr>
            <p:cNvSpPr/>
            <p:nvPr/>
          </p:nvSpPr>
          <p:spPr>
            <a:xfrm>
              <a:off x="432127" y="4061833"/>
              <a:ext cx="3815856" cy="779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9/28/18 – Earthquake and Tsunami hit Indonesia</a:t>
              </a:r>
            </a:p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10/5/18 – Over 1000 people remain missing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51B4048-7B39-4BDD-8CCC-A0712673EE78}"/>
                </a:ext>
              </a:extLst>
            </p:cNvPr>
            <p:cNvSpPr/>
            <p:nvPr/>
          </p:nvSpPr>
          <p:spPr>
            <a:xfrm>
              <a:off x="1206638" y="7407490"/>
              <a:ext cx="3457035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http://www.gdacs.org/maps.aspx?eventid=1157757&amp;eventtype=EQ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539E4F4-5EA2-482D-B91E-6BA011FEA5A3}"/>
                </a:ext>
              </a:extLst>
            </p:cNvPr>
            <p:cNvSpPr/>
            <p:nvPr/>
          </p:nvSpPr>
          <p:spPr>
            <a:xfrm>
              <a:off x="4400514" y="5657152"/>
              <a:ext cx="2507579" cy="248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" dirty="0"/>
                <a:t>https://www.thenational.ae/world/asia/number-of-missing-soars-one-week-after-earthquake-and-tsunami-on-indonesia-s-sulawesi-island-1.777463#7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E85EAA8-3EDD-4A30-B230-85A684083471}"/>
                </a:ext>
              </a:extLst>
            </p:cNvPr>
            <p:cNvSpPr/>
            <p:nvPr/>
          </p:nvSpPr>
          <p:spPr>
            <a:xfrm>
              <a:off x="4332961" y="7407491"/>
              <a:ext cx="2507579" cy="248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" dirty="0"/>
                <a:t>https://www.thenational.ae/world/asia/number-of-missing-soars-one-week-after-earthquake-and-tsunami-on-indonesia-s-sulawesi-island-1.777463#7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2E04FDB-CE26-4133-847A-FEB15EEAA3E2}"/>
              </a:ext>
            </a:extLst>
          </p:cNvPr>
          <p:cNvSpPr/>
          <p:nvPr/>
        </p:nvSpPr>
        <p:spPr>
          <a:xfrm>
            <a:off x="304048" y="8009748"/>
            <a:ext cx="6498415" cy="822960"/>
          </a:xfrm>
          <a:prstGeom prst="rect">
            <a:avLst/>
          </a:prstGeom>
          <a:solidFill>
            <a:srgbClr val="2121C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Literature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B69429D-8E3E-4257-A1C6-CF31CD1C16C5}"/>
              </a:ext>
            </a:extLst>
          </p:cNvPr>
          <p:cNvSpPr/>
          <p:nvPr/>
        </p:nvSpPr>
        <p:spPr>
          <a:xfrm>
            <a:off x="302260" y="3274205"/>
            <a:ext cx="6500203" cy="822960"/>
          </a:xfrm>
          <a:prstGeom prst="rect">
            <a:avLst/>
          </a:prstGeom>
          <a:solidFill>
            <a:srgbClr val="2121C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70BBC15-13FF-4032-8421-3D7651CD3209}"/>
              </a:ext>
            </a:extLst>
          </p:cNvPr>
          <p:cNvGrpSpPr/>
          <p:nvPr/>
        </p:nvGrpSpPr>
        <p:grpSpPr>
          <a:xfrm>
            <a:off x="282483" y="16005228"/>
            <a:ext cx="6519980" cy="3993833"/>
            <a:chOff x="280470" y="8483057"/>
            <a:chExt cx="6519980" cy="329865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36730F-4290-486D-A33C-C1B3EB2DD39C}"/>
                </a:ext>
              </a:extLst>
            </p:cNvPr>
            <p:cNvGrpSpPr/>
            <p:nvPr/>
          </p:nvGrpSpPr>
          <p:grpSpPr>
            <a:xfrm>
              <a:off x="280470" y="9152883"/>
              <a:ext cx="6519980" cy="2628830"/>
              <a:chOff x="280470" y="8748003"/>
              <a:chExt cx="6519980" cy="224253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EFC0956-FEA2-463B-B9A2-D45A960D4CCD}"/>
                  </a:ext>
                </a:extLst>
              </p:cNvPr>
              <p:cNvGrpSpPr/>
              <p:nvPr/>
            </p:nvGrpSpPr>
            <p:grpSpPr>
              <a:xfrm>
                <a:off x="304636" y="8748003"/>
                <a:ext cx="6495814" cy="2242536"/>
                <a:chOff x="293244" y="9080692"/>
                <a:chExt cx="6498582" cy="2134243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A0EBBDFA-5823-447C-A407-2453EE7AF1C6}"/>
                    </a:ext>
                  </a:extLst>
                </p:cNvPr>
                <p:cNvSpPr/>
                <p:nvPr/>
              </p:nvSpPr>
              <p:spPr>
                <a:xfrm>
                  <a:off x="293244" y="9080692"/>
                  <a:ext cx="6498582" cy="2134243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0D485B8-0E72-48DC-A49B-1E0107E30F1D}"/>
                    </a:ext>
                  </a:extLst>
                </p:cNvPr>
                <p:cNvSpPr txBox="1"/>
                <p:nvPr/>
              </p:nvSpPr>
              <p:spPr>
                <a:xfrm>
                  <a:off x="458850" y="9191176"/>
                  <a:ext cx="6238375" cy="887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lvl="0" indent="-457200">
                    <a:buFont typeface="+mj-lt"/>
                    <a:buAutoNum type="arabicPeriod"/>
                  </a:pPr>
                  <a:r>
                    <a: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Create and test a simple and low-cost swarm robot system that is capable of searching an unknown environment for human life without any external assistance</a:t>
                  </a:r>
                </a:p>
                <a:p>
                  <a:pPr marL="457200" lvl="0" indent="-457200">
                    <a:buFont typeface="+mj-lt"/>
                    <a:buAutoNum type="arabicPeriod"/>
                  </a:pPr>
                  <a:r>
                    <a: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Have the system be able to search 1m</a:t>
                  </a:r>
                  <a:r>
                    <a:rPr lang="en-US" sz="1600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in 60s or less</a:t>
                  </a:r>
                </a:p>
                <a:p>
                  <a:pPr marL="457200" lvl="0" indent="-457200">
                    <a:buFont typeface="+mj-lt"/>
                    <a:buAutoNum type="arabicPeriod"/>
                  </a:pPr>
                  <a:r>
                    <a: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Have the system achieve at least 90% efficiency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7A82158-8889-4F5E-8445-257921750682}"/>
                      </a:ext>
                    </a:extLst>
                  </p:cNvPr>
                  <p:cNvSpPr/>
                  <p:nvPr/>
                </p:nvSpPr>
                <p:spPr>
                  <a:xfrm>
                    <a:off x="280470" y="9971004"/>
                    <a:ext cx="6485709" cy="81035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  <m:r>
                                <a:rPr lang="en-US" sz="2800" b="1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%</m:t>
                          </m:r>
                        </m:oMath>
                      </m:oMathPara>
                    </a14:m>
                    <a:endParaRPr lang="en-US" sz="3600" b="1" dirty="0"/>
                  </a:p>
                </p:txBody>
              </p:sp>
            </mc:Choice>
            <mc:Fallback xmlns="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7A82158-8889-4F5E-8445-25792175068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470" y="9971004"/>
                    <a:ext cx="6485709" cy="81035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CACBD31-A7B9-4DCF-AD28-22DD96493E07}"/>
                </a:ext>
              </a:extLst>
            </p:cNvPr>
            <p:cNvSpPr/>
            <p:nvPr/>
          </p:nvSpPr>
          <p:spPr>
            <a:xfrm>
              <a:off x="301252" y="8483057"/>
              <a:ext cx="6498189" cy="679714"/>
            </a:xfrm>
            <a:prstGeom prst="rect">
              <a:avLst/>
            </a:prstGeom>
            <a:solidFill>
              <a:srgbClr val="2121CD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C49BE6F-FA8B-491F-AD27-8DCC9614CDCB}"/>
              </a:ext>
            </a:extLst>
          </p:cNvPr>
          <p:cNvGrpSpPr/>
          <p:nvPr/>
        </p:nvGrpSpPr>
        <p:grpSpPr>
          <a:xfrm>
            <a:off x="6798396" y="3273285"/>
            <a:ext cx="12110593" cy="6116329"/>
            <a:chOff x="303595" y="10165466"/>
            <a:chExt cx="12122964" cy="611632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1E869E5-A687-44B6-9566-4B0513869561}"/>
                </a:ext>
              </a:extLst>
            </p:cNvPr>
            <p:cNvSpPr/>
            <p:nvPr/>
          </p:nvSpPr>
          <p:spPr>
            <a:xfrm>
              <a:off x="303595" y="10985807"/>
              <a:ext cx="12122963" cy="529598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B1F3557C-9455-4936-AE1C-AE8238816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438" y="11246287"/>
              <a:ext cx="2815437" cy="21100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CCC0FFC6-CAE8-409C-86DA-3A92EA419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6326" y="11246286"/>
              <a:ext cx="2815455" cy="2110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Picture 143" descr="WR-JSHS power point.pptx - PowerPoint">
              <a:extLst>
                <a:ext uri="{FF2B5EF4-FFF2-40B4-BE49-F238E27FC236}">
                  <a16:creationId xmlns:a16="http://schemas.microsoft.com/office/drawing/2014/main" id="{20A6058D-FA32-448D-91D0-ADFFA368B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3" t="34853" r="3637" b="11556"/>
            <a:stretch/>
          </p:blipFill>
          <p:spPr>
            <a:xfrm>
              <a:off x="5535006" y="13654775"/>
              <a:ext cx="6767131" cy="2488738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74E940EF-44D6-436D-958F-ADB9FD9AC8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40" t="32134" r="28694" b="7690"/>
            <a:stretch/>
          </p:blipFill>
          <p:spPr bwMode="auto">
            <a:xfrm>
              <a:off x="3801741" y="13705743"/>
              <a:ext cx="1577232" cy="227333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25E48254-D45C-45E1-AEB2-2708A3E96860}"/>
                </a:ext>
              </a:extLst>
            </p:cNvPr>
            <p:cNvSpPr txBox="1"/>
            <p:nvPr/>
          </p:nvSpPr>
          <p:spPr>
            <a:xfrm>
              <a:off x="11338941" y="13352738"/>
              <a:ext cx="10390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Image by Noah Sanz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340AF53D-C8A2-45BF-9E43-2C022AB8D9C0}"/>
                </a:ext>
              </a:extLst>
            </p:cNvPr>
            <p:cNvSpPr txBox="1"/>
            <p:nvPr/>
          </p:nvSpPr>
          <p:spPr>
            <a:xfrm>
              <a:off x="8419632" y="13337327"/>
              <a:ext cx="10647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Image by Noah Sanz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EDCA83B-8065-4BDF-ADD6-681A12B4EF44}"/>
                </a:ext>
              </a:extLst>
            </p:cNvPr>
            <p:cNvSpPr txBox="1"/>
            <p:nvPr/>
          </p:nvSpPr>
          <p:spPr>
            <a:xfrm>
              <a:off x="4418031" y="15953657"/>
              <a:ext cx="10390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Image by Noah Sanz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FFC288F-4D1B-4ABB-8A41-6CCCD10E9723}"/>
                </a:ext>
              </a:extLst>
            </p:cNvPr>
            <p:cNvSpPr/>
            <p:nvPr/>
          </p:nvSpPr>
          <p:spPr>
            <a:xfrm>
              <a:off x="303595" y="10165466"/>
              <a:ext cx="12122964" cy="822960"/>
            </a:xfrm>
            <a:prstGeom prst="rect">
              <a:avLst/>
            </a:prstGeom>
            <a:solidFill>
              <a:srgbClr val="2121CD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Hardware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2700895-16E1-44B3-86D8-F151CA133930}"/>
                </a:ext>
              </a:extLst>
            </p:cNvPr>
            <p:cNvSpPr/>
            <p:nvPr/>
          </p:nvSpPr>
          <p:spPr>
            <a:xfrm>
              <a:off x="425133" y="11004432"/>
              <a:ext cx="4194786" cy="4339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Body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Onboard Control System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Arduino Uno </a:t>
              </a:r>
            </a:p>
            <a:p>
              <a:pPr marL="285750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Power Supply </a:t>
              </a:r>
            </a:p>
            <a:p>
              <a:pPr marL="742950" lvl="1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One 9V battery</a:t>
              </a:r>
            </a:p>
            <a:p>
              <a:pPr marL="742950" lvl="1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Four AA batteries</a:t>
              </a:r>
            </a:p>
            <a:p>
              <a:pPr marL="285750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Communication System</a:t>
              </a:r>
            </a:p>
            <a:p>
              <a:pPr marL="742950" lvl="1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Radio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tranceiver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Two DC Gear Motors</a:t>
              </a:r>
            </a:p>
            <a:p>
              <a:pPr marL="285750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Speed Sensors</a:t>
              </a:r>
            </a:p>
            <a:p>
              <a:pPr>
                <a:buSzPct val="100000"/>
              </a:pP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buSzPct val="100000"/>
              </a:pPr>
              <a:r>
                <a:rPr lang="en-US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Sensor Panel </a:t>
              </a:r>
            </a:p>
            <a:p>
              <a:pPr marL="285750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Obstacle Detection System</a:t>
              </a:r>
            </a:p>
            <a:p>
              <a:pPr marL="742950" lvl="1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Ultrasonic Sensor</a:t>
              </a:r>
            </a:p>
            <a:p>
              <a:pPr marL="285750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Human Detection System</a:t>
              </a:r>
            </a:p>
            <a:p>
              <a:pPr marL="742950" lvl="1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IR Temperature Sensor</a:t>
              </a:r>
            </a:p>
            <a:p>
              <a:pPr>
                <a:buSzPct val="100000"/>
              </a:pP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CC2609-7E5B-4494-89CC-6E48A80279AB}"/>
              </a:ext>
            </a:extLst>
          </p:cNvPr>
          <p:cNvGrpSpPr/>
          <p:nvPr/>
        </p:nvGrpSpPr>
        <p:grpSpPr>
          <a:xfrm>
            <a:off x="6798161" y="9382535"/>
            <a:ext cx="12110831" cy="10592312"/>
            <a:chOff x="7361741" y="10064869"/>
            <a:chExt cx="11518998" cy="9236873"/>
          </a:xfrm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FA4945C0-47A8-40E3-9C60-28AB4F3346CA}"/>
                </a:ext>
              </a:extLst>
            </p:cNvPr>
            <p:cNvSpPr/>
            <p:nvPr/>
          </p:nvSpPr>
          <p:spPr>
            <a:xfrm>
              <a:off x="7361741" y="10760460"/>
              <a:ext cx="11518450" cy="85412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9" name="Picture 148" descr="WR-JSHS power point.pptx - PowerPoint">
              <a:extLst>
                <a:ext uri="{FF2B5EF4-FFF2-40B4-BE49-F238E27FC236}">
                  <a16:creationId xmlns:a16="http://schemas.microsoft.com/office/drawing/2014/main" id="{B211DD30-9671-4377-A251-332BF020F7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0" t="24578" r="1769" b="7890"/>
            <a:stretch/>
          </p:blipFill>
          <p:spPr>
            <a:xfrm>
              <a:off x="7519689" y="11889508"/>
              <a:ext cx="7675582" cy="3001648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00932EA4-173C-4CC1-821F-1E80F8278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5650416" y="10807066"/>
              <a:ext cx="2690550" cy="386308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C2990C5B-9B56-4517-8C91-BC997311A571}"/>
                </a:ext>
              </a:extLst>
            </p:cNvPr>
            <p:cNvSpPr txBox="1"/>
            <p:nvPr/>
          </p:nvSpPr>
          <p:spPr>
            <a:xfrm>
              <a:off x="17361975" y="14490702"/>
              <a:ext cx="10390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Image by Noah Sanz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CDB1DC42-0235-4AB0-8AD7-9A95A25BA786}"/>
                </a:ext>
              </a:extLst>
            </p:cNvPr>
            <p:cNvSpPr/>
            <p:nvPr/>
          </p:nvSpPr>
          <p:spPr>
            <a:xfrm>
              <a:off x="7474351" y="10950698"/>
              <a:ext cx="6525097" cy="939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CCS is the interface between the user and the robots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CCS supervises all of the robots in the system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OCS controls the robots movement, sensing, and communication with the CCS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CF30165-7E18-4748-98DA-CDE44C11CAA5}"/>
                </a:ext>
              </a:extLst>
            </p:cNvPr>
            <p:cNvSpPr/>
            <p:nvPr/>
          </p:nvSpPr>
          <p:spPr>
            <a:xfrm>
              <a:off x="7361742" y="10064869"/>
              <a:ext cx="11518997" cy="717650"/>
            </a:xfrm>
            <a:prstGeom prst="rect">
              <a:avLst/>
            </a:prstGeom>
            <a:solidFill>
              <a:srgbClr val="2121CD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Software</a:t>
              </a:r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C1BEC04-8CA8-4DFC-84FB-0619603D5B1D}"/>
              </a:ext>
            </a:extLst>
          </p:cNvPr>
          <p:cNvSpPr/>
          <p:nvPr/>
        </p:nvSpPr>
        <p:spPr>
          <a:xfrm>
            <a:off x="6958113" y="14992981"/>
            <a:ext cx="3151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Obstacle Sensing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robot approaches an obstacle, it detects it and stops (A and 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it turns away from the obstacle (C and 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it drives away (E and 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robot approaches a human, it detects it and stops (A)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it moves in closer (B)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it stops and sends a signal to the CCS (C)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E8540F9D-BBB7-44DE-849B-4F72D9BA7D9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921" y="4354106"/>
            <a:ext cx="2812564" cy="211087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7B782BA6-5485-4ADC-A2A9-ADE04453C3EF}"/>
              </a:ext>
            </a:extLst>
          </p:cNvPr>
          <p:cNvSpPr txBox="1"/>
          <p:nvPr/>
        </p:nvSpPr>
        <p:spPr>
          <a:xfrm>
            <a:off x="11993826" y="6458744"/>
            <a:ext cx="10637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by Noah Sanz</a:t>
            </a:r>
          </a:p>
        </p:txBody>
      </p:sp>
      <p:pic>
        <p:nvPicPr>
          <p:cNvPr id="46" name="Picture 45" descr="Sanz.Noah.914 (1).docx - Word">
            <a:extLst>
              <a:ext uri="{FF2B5EF4-FFF2-40B4-BE49-F238E27FC236}">
                <a16:creationId xmlns:a16="http://schemas.microsoft.com/office/drawing/2014/main" id="{B034240E-D5B5-436E-912D-BD6877C4D252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0" t="24665" r="22793" b="11801"/>
          <a:stretch/>
        </p:blipFill>
        <p:spPr>
          <a:xfrm>
            <a:off x="10115748" y="15176475"/>
            <a:ext cx="4134258" cy="2552574"/>
          </a:xfrm>
          <a:prstGeom prst="rect">
            <a:avLst/>
          </a:prstGeom>
        </p:spPr>
      </p:pic>
      <p:pic>
        <p:nvPicPr>
          <p:cNvPr id="48" name="Picture 47" descr="Sanz.Noah.914 (1).docx - Word">
            <a:extLst>
              <a:ext uri="{FF2B5EF4-FFF2-40B4-BE49-F238E27FC236}">
                <a16:creationId xmlns:a16="http://schemas.microsoft.com/office/drawing/2014/main" id="{9A352CFF-59C0-4A41-A87F-A5A1DFFF2CE3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25228" r="4324" b="10224"/>
          <a:stretch/>
        </p:blipFill>
        <p:spPr>
          <a:xfrm>
            <a:off x="10116480" y="17915750"/>
            <a:ext cx="4133526" cy="1625743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DDA50D96-DE89-4368-B023-803DAA3724D0}"/>
              </a:ext>
            </a:extLst>
          </p:cNvPr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149" y="17071215"/>
            <a:ext cx="4273067" cy="2469360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5E0D38C6-74D5-4212-8C32-9713EC3DFEE1}"/>
              </a:ext>
            </a:extLst>
          </p:cNvPr>
          <p:cNvSpPr/>
          <p:nvPr/>
        </p:nvSpPr>
        <p:spPr>
          <a:xfrm>
            <a:off x="14455136" y="15091835"/>
            <a:ext cx="427306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robots use dead reckoning for positioning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robot drives, the speed sensors determine the velocity of each wheel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1D motion equations the robot can determine its new position relative to the starting position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547ECB7-09BA-468E-AB40-4E712AFE7418}"/>
              </a:ext>
            </a:extLst>
          </p:cNvPr>
          <p:cNvSpPr txBox="1"/>
          <p:nvPr/>
        </p:nvSpPr>
        <p:spPr>
          <a:xfrm>
            <a:off x="13221637" y="17652263"/>
            <a:ext cx="10791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by Noah Sanz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F136777-EE0F-4294-A9AB-B2A25AE10D0B}"/>
              </a:ext>
            </a:extLst>
          </p:cNvPr>
          <p:cNvSpPr txBox="1"/>
          <p:nvPr/>
        </p:nvSpPr>
        <p:spPr>
          <a:xfrm>
            <a:off x="13191647" y="19462932"/>
            <a:ext cx="10791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by Noah Sanz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9EC5D37-6AAF-4B05-BC2E-473BB5DC0165}"/>
              </a:ext>
            </a:extLst>
          </p:cNvPr>
          <p:cNvSpPr/>
          <p:nvPr/>
        </p:nvSpPr>
        <p:spPr>
          <a:xfrm>
            <a:off x="306650" y="19974848"/>
            <a:ext cx="18614060" cy="822960"/>
          </a:xfrm>
          <a:prstGeom prst="rect">
            <a:avLst/>
          </a:prstGeom>
          <a:solidFill>
            <a:srgbClr val="2121C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793534E-4907-42D1-BB9F-46CE8A3BCDD4}"/>
              </a:ext>
            </a:extLst>
          </p:cNvPr>
          <p:cNvSpPr/>
          <p:nvPr/>
        </p:nvSpPr>
        <p:spPr>
          <a:xfrm>
            <a:off x="472184" y="20930529"/>
            <a:ext cx="104909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 tests were carried out to examine the systems 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all six experiments the room size and shape were held constant as a 2.5m by 2m rectangle, as was the number and size of the obstacles and humans present.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of the tests were carried out with a single robot and half were carried out with a swarm of two robots.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experiment was carried out three times for replicate data and the completion times were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completion time is the amount of time that the robot or robots took to locate the human.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robots search the entire environment without finding the human, the test is recorded as a failure.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5042C7-398A-48E5-9867-B7D039230819}"/>
              </a:ext>
            </a:extLst>
          </p:cNvPr>
          <p:cNvSpPr/>
          <p:nvPr/>
        </p:nvSpPr>
        <p:spPr>
          <a:xfrm>
            <a:off x="11110315" y="24374528"/>
            <a:ext cx="69140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robot system found the human in five out of six experiments (83.3%)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single robot searched the 2.5m by 2m area in an average of 165.3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an average of 33.06 seconds to search 1m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had an efficiency of 98.98%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BCCBA6C-1366-41CF-B7DD-E9923D64AEE6}"/>
              </a:ext>
            </a:extLst>
          </p:cNvPr>
          <p:cNvGrpSpPr/>
          <p:nvPr/>
        </p:nvGrpSpPr>
        <p:grpSpPr>
          <a:xfrm>
            <a:off x="9934043" y="28827825"/>
            <a:ext cx="8990784" cy="3762252"/>
            <a:chOff x="313324" y="28905267"/>
            <a:chExt cx="18614060" cy="3762252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01CDD3C4-2FD4-4E58-B126-BE92D0F104D4}"/>
                </a:ext>
              </a:extLst>
            </p:cNvPr>
            <p:cNvSpPr/>
            <p:nvPr/>
          </p:nvSpPr>
          <p:spPr>
            <a:xfrm>
              <a:off x="328928" y="29722557"/>
              <a:ext cx="18598456" cy="294496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FBE86F1C-F4EE-495C-B606-E96068DEAFFF}"/>
                </a:ext>
              </a:extLst>
            </p:cNvPr>
            <p:cNvSpPr/>
            <p:nvPr/>
          </p:nvSpPr>
          <p:spPr>
            <a:xfrm>
              <a:off x="472188" y="29862666"/>
              <a:ext cx="8526904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was successfully able to create a low-cost simple robot system capable of searching an unknown environment for human life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system was able to achieve its speed goals by searching 1m</a:t>
              </a:r>
              <a:r>
                <a:rPr lang="en-US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 an average of 33.06 seconds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system was able to achieve its efficiency goal with an efficiency of 98.98%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8B97B23-5958-4913-910D-FE86A5CA90DE}"/>
                </a:ext>
              </a:extLst>
            </p:cNvPr>
            <p:cNvSpPr/>
            <p:nvPr/>
          </p:nvSpPr>
          <p:spPr>
            <a:xfrm>
              <a:off x="313324" y="28905267"/>
              <a:ext cx="18614060" cy="822960"/>
            </a:xfrm>
            <a:prstGeom prst="rect">
              <a:avLst/>
            </a:prstGeom>
            <a:solidFill>
              <a:srgbClr val="2121CD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</a:t>
              </a:r>
            </a:p>
          </p:txBody>
        </p: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EFC4AB9-EE0B-4BEA-9FF6-B251324A26C6}"/>
              </a:ext>
            </a:extLst>
          </p:cNvPr>
          <p:cNvSpPr/>
          <p:nvPr/>
        </p:nvSpPr>
        <p:spPr>
          <a:xfrm>
            <a:off x="302532" y="26141408"/>
            <a:ext cx="9624310" cy="822960"/>
          </a:xfrm>
          <a:prstGeom prst="rect">
            <a:avLst/>
          </a:prstGeom>
          <a:solidFill>
            <a:srgbClr val="2121C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D69D868-8BC6-412A-BD77-9CA2C726A3B1}"/>
              </a:ext>
            </a:extLst>
          </p:cNvPr>
          <p:cNvSpPr/>
          <p:nvPr/>
        </p:nvSpPr>
        <p:spPr>
          <a:xfrm>
            <a:off x="475378" y="27117164"/>
            <a:ext cx="9451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 cost of the robots allow them to be more expendable and more useful for dangerous environments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 efficiency makes the system scalable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would allow large systems of robots to be produced at a low cost and be able to search an unknown environment efficiently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BE100E4-98E0-45CA-BD82-5930B96C781C}"/>
              </a:ext>
            </a:extLst>
          </p:cNvPr>
          <p:cNvGrpSpPr/>
          <p:nvPr/>
        </p:nvGrpSpPr>
        <p:grpSpPr>
          <a:xfrm>
            <a:off x="9930959" y="26138847"/>
            <a:ext cx="8993868" cy="2705335"/>
            <a:chOff x="298415" y="30710885"/>
            <a:chExt cx="18620444" cy="2705335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94FA4144-3E2F-43B8-881C-C140E685C1EE}"/>
                </a:ext>
              </a:extLst>
            </p:cNvPr>
            <p:cNvSpPr/>
            <p:nvPr/>
          </p:nvSpPr>
          <p:spPr>
            <a:xfrm>
              <a:off x="298415" y="31526523"/>
              <a:ext cx="18615744" cy="188969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4C24380-FA7D-4BAB-8D1D-C048B0A3CDA2}"/>
                </a:ext>
              </a:extLst>
            </p:cNvPr>
            <p:cNvSpPr/>
            <p:nvPr/>
          </p:nvSpPr>
          <p:spPr>
            <a:xfrm>
              <a:off x="304800" y="30710885"/>
              <a:ext cx="18614059" cy="822960"/>
            </a:xfrm>
            <a:prstGeom prst="rect">
              <a:avLst/>
            </a:prstGeom>
            <a:solidFill>
              <a:srgbClr val="2121CD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Future Research</a:t>
              </a:r>
            </a:p>
          </p:txBody>
        </p:sp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C18BE3EF-A1A6-4FD0-914A-74D60247E8BD}"/>
              </a:ext>
            </a:extLst>
          </p:cNvPr>
          <p:cNvSpPr/>
          <p:nvPr/>
        </p:nvSpPr>
        <p:spPr>
          <a:xfrm>
            <a:off x="10010776" y="27040309"/>
            <a:ext cx="51895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 will focus on a more accurate positioning system that is low cost and capable of working indoors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may be achieved through trilateration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will also focus on development of a simulator to discover better search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902767E-BAD2-432C-A616-0DC3B7D86339}"/>
              </a:ext>
            </a:extLst>
          </p:cNvPr>
          <p:cNvGrpSpPr>
            <a:grpSpLocks noChangeAspect="1"/>
          </p:cNvGrpSpPr>
          <p:nvPr/>
        </p:nvGrpSpPr>
        <p:grpSpPr>
          <a:xfrm>
            <a:off x="16251371" y="27045276"/>
            <a:ext cx="2090113" cy="1691061"/>
            <a:chOff x="15458428" y="27648908"/>
            <a:chExt cx="3326266" cy="2691203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DD26B36-005B-45DD-B304-273258B3C5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51028" y="28706445"/>
              <a:ext cx="1633666" cy="16336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738BFF97-85F1-4A27-95B7-6147CAD51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58428" y="28060388"/>
              <a:ext cx="2161575" cy="21615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131808D-97E8-4159-95B2-3ED862D58C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493495" y="29095455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0F857EDF-2E14-49A7-A0D6-B4049DA885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922141" y="29476405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A8C3ED3-8F62-4218-BA8D-4E6E0C20E982}"/>
                </a:ext>
              </a:extLst>
            </p:cNvPr>
            <p:cNvGrpSpPr/>
            <p:nvPr/>
          </p:nvGrpSpPr>
          <p:grpSpPr>
            <a:xfrm>
              <a:off x="17215435" y="27648908"/>
              <a:ext cx="1214091" cy="1214091"/>
              <a:chOff x="13692060" y="28071309"/>
              <a:chExt cx="1214091" cy="1214091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0FA52BD-50C2-4A93-8157-A235430867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692060" y="28071309"/>
                <a:ext cx="1214091" cy="12140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E1E3A139-DF3F-4986-BC18-DB974E1192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257052" y="28632634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B463B1E9-9513-46BF-9752-27B95C50B5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18139" y="28753590"/>
              <a:ext cx="101864" cy="10186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3" name="Picture 172">
            <a:extLst>
              <a:ext uri="{FF2B5EF4-FFF2-40B4-BE49-F238E27FC236}">
                <a16:creationId xmlns:a16="http://schemas.microsoft.com/office/drawing/2014/main" id="{6D277AF7-8696-4C9F-9229-591AFF123DB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835" y="29785224"/>
            <a:ext cx="3502487" cy="262867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TextBox 173">
            <a:extLst>
              <a:ext uri="{FF2B5EF4-FFF2-40B4-BE49-F238E27FC236}">
                <a16:creationId xmlns:a16="http://schemas.microsoft.com/office/drawing/2014/main" id="{B37FA774-D18D-4B5A-9D5F-C1CA2AC8C569}"/>
              </a:ext>
            </a:extLst>
          </p:cNvPr>
          <p:cNvSpPr txBox="1"/>
          <p:nvPr/>
        </p:nvSpPr>
        <p:spPr>
          <a:xfrm>
            <a:off x="17307241" y="32221480"/>
            <a:ext cx="10791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by Noah Sanz</a:t>
            </a:r>
          </a:p>
        </p:txBody>
      </p:sp>
    </p:spTree>
    <p:extLst>
      <p:ext uri="{BB962C8B-B14F-4D97-AF65-F5344CB8AC3E}">
        <p14:creationId xmlns:p14="http://schemas.microsoft.com/office/powerpoint/2010/main" val="153857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16129</TotalTime>
  <Words>826</Words>
  <Application>Microsoft Office PowerPoint</Application>
  <PresentationFormat>Custom</PresentationFormat>
  <Paragraphs>95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</vt:vector>
  </TitlesOfParts>
  <Company>SCSD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Maelia</dc:creator>
  <cp:lastModifiedBy>Noah Sanz</cp:lastModifiedBy>
  <cp:revision>422</cp:revision>
  <dcterms:created xsi:type="dcterms:W3CDTF">2019-02-07T13:20:27Z</dcterms:created>
  <dcterms:modified xsi:type="dcterms:W3CDTF">2019-04-30T13:49:34Z</dcterms:modified>
</cp:coreProperties>
</file>