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5" r:id="rId1"/>
  </p:sldMasterIdLst>
  <p:notesMasterIdLst>
    <p:notesMasterId r:id="rId27"/>
  </p:notesMasterIdLst>
  <p:sldIdLst>
    <p:sldId id="256" r:id="rId2"/>
    <p:sldId id="276" r:id="rId3"/>
    <p:sldId id="310" r:id="rId4"/>
    <p:sldId id="257" r:id="rId5"/>
    <p:sldId id="278" r:id="rId6"/>
    <p:sldId id="258" r:id="rId7"/>
    <p:sldId id="303" r:id="rId8"/>
    <p:sldId id="305" r:id="rId9"/>
    <p:sldId id="265" r:id="rId10"/>
    <p:sldId id="262" r:id="rId11"/>
    <p:sldId id="309" r:id="rId12"/>
    <p:sldId id="306" r:id="rId13"/>
    <p:sldId id="266" r:id="rId14"/>
    <p:sldId id="267" r:id="rId15"/>
    <p:sldId id="304" r:id="rId16"/>
    <p:sldId id="308" r:id="rId17"/>
    <p:sldId id="268" r:id="rId18"/>
    <p:sldId id="270" r:id="rId19"/>
    <p:sldId id="271" r:id="rId20"/>
    <p:sldId id="272" r:id="rId21"/>
    <p:sldId id="301" r:id="rId22"/>
    <p:sldId id="273" r:id="rId23"/>
    <p:sldId id="274" r:id="rId24"/>
    <p:sldId id="275" r:id="rId25"/>
    <p:sldId id="281" r:id="rId26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8"/>
      <p:bold r:id="rId29"/>
      <p:italic r:id="rId30"/>
      <p:boldItalic r:id="rId31"/>
    </p:embeddedFont>
    <p:embeddedFont>
      <p:font typeface="IBM Plex Sans" panose="020B0503050203000203" pitchFamily="34" charset="77"/>
      <p:regular r:id="rId32"/>
      <p:bold r:id="rId33"/>
      <p:italic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0500"/>
    <a:srgbClr val="0432FF"/>
    <a:srgbClr val="009051"/>
    <a:srgbClr val="009193"/>
    <a:srgbClr val="00FA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948"/>
    <p:restoredTop sz="94704"/>
  </p:normalViewPr>
  <p:slideViewPr>
    <p:cSldViewPr snapToGrid="0">
      <p:cViewPr varScale="1">
        <p:scale>
          <a:sx n="140" d="100"/>
          <a:sy n="140" d="100"/>
        </p:scale>
        <p:origin x="304" y="1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5T12:42:39.226"/>
    </inkml:context>
    <inkml:brush xml:id="br0">
      <inkml:brushProperty name="width" value="0.05" units="cm"/>
      <inkml:brushProperty name="height" value="0.05" units="cm"/>
      <inkml:brushProperty name="color" value="#F0C9F5"/>
    </inkml:brush>
    <inkml:brush xml:id="br1">
      <inkml:brushProperty name="width" value="0.1" units="cm"/>
      <inkml:brushProperty name="height" value="0.1" units="cm"/>
      <inkml:brushProperty name="color" value="#F0C9F5"/>
    </inkml:brush>
  </inkml:definitions>
  <inkml:trace contextRef="#ctx0" brushRef="#br0">441 70 24575,'-10'0'0,"1"0"0,-4 0 0,3 0 0,-3 0 0,3 0 0,-3 0 0,3 0 0,0 0 0,4 0 0,2 0 0,1 0 0,0 0 0,13 0 0,-1 0 0,13-2 0,0-2 0,8-3 0,0 2 0,11-2 0,-5 6 0,0-3 0,5 0 0,-11 4 0,5-4 0,-6 4 0,-9 0 0,1 0 0,-13 0 0,4 0 0,-8 0 0,2 0 0,-2 0 0,-3 1 0,1 1 0,-2 1 0,0 1 0,-4-2 0,-5 2 0,-10-4 0,-5 3 0,-10-3 0,3 0 0,-9 0 0,3 0 0,-5 0 0,6 0 0,1 0 0,6 0 0,6 0 0,0 0 0,9 0 0,-3 0 0,10 0 0,-6 0 0,7 0 0,-1 0 0,7 0 0,12 0 0,14 0 0,10 0 0,22 5 0,-5 0 0,22 6 0,-28 1 0,45 7 0,-47-6 0,33 7 0,-28-10 0,-12 5 0,-1-6 0,-15 1 0,-8-5 0,-3-2 0,-5-1 0,-3 0 0,-5-2 0,-11 1 0,-7-1 0,-14 0 0,-18 0 0,-1 0 0,-7 0 0,3 0 0,-2 0 0,5 0 0,-11 0 0,27 0 0,-3 0 0,17-2 0,1 1 0,9-4 0,4 3 0,4 0 0,2-1 0,2 1 0,1-1 0,1-1 0,4 2 0,16 1 0,7 1 0,10 0 0,19 0 0,-22 0 0,29 0 0,-9 0 0,6 0 0,7 0 0,-16 0 0,6 0 0,-19 0 0,4 0 0,-18 0 0,-2 0 0,-8 0 0,-4 0 0,-4 0 0,-2 0 0,-1 0 0,-3 0 0,-6 0 0,-11 0 0,-12 0 0,-15 0 0,-7 0 0,6 0 0,-10 0 0,9 0 0,-12 0 0,7 0 0,1 0 0,14 0 0,6 0 0,11 0 0,6-2 0,7 1 0,0-2 0,4 1 0,0-1 0,2-1 0,0 1 0,0-1 0,0 1 0,0-3 0,8 1 0,7-3 0,9 1 0,4 3 0,7-3 0,1 6 0,6-2 0,-5 3 0,-3 0 0,-5 0 0,-5 0 0,-2 0 0,-8 0 0,-3 0 0,-5 0 0,-3 0 0,0 0 0,1 0 0,-1 0 0,-1 1 0,-6-1 0,-11 2 0,-1-2 0,-18 0 0,9 0 0,-16 0 0,5 0 0,0 0 0,-5 0 0,11 0 0,-5 0 0,11 0 0,2 0 0,8 0 0,1 0 0,6 0 0,-2 0 0,5 1 0,0 1 0,1 2 0,1-1 0,-2 0 0,3 1 0,-2-1 0,1-1 0,0 1 0,-1-1 0,1 1 0,-1-1 0,1 1 0,-1-3 0,1 2 0,-2-2 0,1 0 0,0 0 0,-1 0 0,1 0 0,0 0 0,-1 0 0,1 0 0,-1 0 0,1 0 0,0 0 0,-1 0 0,1 0 0,0 0 0,2 0 0,5 0 0,-2 1 0,3 1 0,-7 0 0,-2-1 0,-7-1 0,1 0 0,-7 0 0,7 0 0,-3 0 0,4 0 0,-1 0 0,1 2 0,2-1 0,-1 3 0,4-3 0,-2 2 0,2-1 0,1 1 0,-1 1 0,3-1 0,-2 0 0,2 1 0,0-1 0,1 0 0,0 1 0,0-1 0,0 0 0,0 1 0,0-1 0,0 0 0,0 1 0,0-1 0,0 0 0,0 1 0,0-1 0,0 0 0,0 1 0,0-1 0,0 0 0,0 1 0,0-1 0,0 0 0,0 1 0,0-1 0,0 0 0,0 1 0,0-1 0,0 0 0,0 1 0,1-2 0,4-1 0,1-1 0,7 0 0,-2 0 0,5 0 0,-2 0 0,9 0 0,-4 0 0,8 0 0,-3 0 0,5 0 0,-6 0 0,5 0 0,-4 0 0,4 0 0,-4 0 0,3 0 0,-3-3 0,0 2 0,3-5 0,-8 5 0,4-5 0,-5 5 0,-4-3 0,-1 3 0,-4-3 0,-3 4 0,0-2 0,-2 2 0,-1 0 0,0 0 0,-9 0 0,-2 0 0,-21 0 0,8 0 0,-26 0 0,20 0 0,-21 0 0,12 0 0,-6 0 0,0 0 0,5 0 0,3 0 0,10 0 0,1 0 0,5 0 0,4 0 0,1 0 0,4 0 0,2 0 0,1 0 0,3 0 0,18 0 0,14 0 0,20 0 0,9 0 0,9 0 0,11 0 0,-14 0 0,11 0 0,-16 0 0,-5 0 0,-3-4 0,-16 4 0,-11-6 0,-5 5 0,-6-4 0,-7 5 0,0-4 0,-4 2 0,0-1 0,-2 0 0,-8-2 0,-13-1 0,1 3 0,-35-6 0,25 8 0,-26-8 0,13 8 0,-1-3 0,0 4 0,9-3 0,7 2 0,4-2 0,5 3 0,6 0 0,6 0 0,1 0 0,3 0 0,1-1 0,1-1 0,1-2 0,0 1 0,0 0 0,12-2 0,4-1 0,13 2 0,6-3 0,1 2 0,6-3 0,0-1 0,-5 2 0,3-6 0,-14 6 0,2-4 0,-14 8 0,-1-2 0,-6 3 0,-1-1 0,-3 0 0,0 3 0,-9-1 0,1 1 0,-8 0 0,4 2 0,-5 1 0,7 0 0,-5-1 0,7-2 0,-1 0 0,3 0 0,0 0 0,1-1 0,0-1 0,2-2 0,0 1 0,2 1 0,-2-1 0,3 3 0,-2 0 0,0 2 0,-5 1 0,-10 3 0,-12 0 0,-10 2 0,-14 1 0,6 0 0,-30 1 0,31-1 0,-30 1 0,0 1 0,25-3 0,-34 3 0,41-3 0,-4 1 0,-3 0 0,23-3 0,-4-1 0,15-1 0,1-3 0,7 1 0,0-2 0,2 0 0,19 0 0,1 0 0,22 0 0,-7 0 0,25 5 0,-22-1 0,22 9 0,-20-4 0,1 3 0,3-8 0,-10 0 0,5-4 0,-11 0 0,-5 0 0,-3 0 0,-8-2 0,2 2 0,-7-3 0,0 2 0,-1-2 0,-2 1 0,-8 1 0,-3-4 0,-7 5 0,0-5 0,1 4 0,-1-4 0,-5 4 0,8-2 0,-7 1 0,8 1 0,0-2 0,4 3 0,1-2 0,5 2 0,-2-4 0,5 2 0,-1-1 0,2 0 0,4 1 0,5-2 0,5 3 0,4-2 0,-1 3 0,1 0 0,0 0 0,-1 0 0,-3 0 0,-3 0 0,-3 0 0,-4 0 0,2 0 0,-21 0 0,0 0 0,-24 0 0,9 0 0,-27 0 0,23 0 0,-22 0 0,20-3 0,0-2 0,6-2 0,7 1 0,9 0 0,4 2 0,4 0 0,4 0 0,0 1 0,2 0 0,0-1 0,0 1 0,8-2 0,20-1 0,12-2 0,37-3 0,-22 5 0,28-4 0,-30 9 0,7-4 0,-17 5 0,-8 0 0,-11 0 0,-5 0 0,-8 0 0,-4-2 0,-4 0 0,-6 0 0,-2-1 0,-4 2 0,0-3 0,-4 1 0,-1-5 0,-9 1 0,4-2 0,-3 0 0,4 3 0,0-3 0,4 4 0,1-1 0,4 4 0,2 0 0,1 2 0,3 0 0,-1 1 0,3 1 0,-1 2 0,2-1 0,0 0 0,0 1 0,0-1 0,0 0 0,0 1 0,0-1 0,0 0 0,0 3 0,0-2 0,-1 2 0,0 0 0,-2-2 0,1 2 0,0-2 0,-1-1 0,1 3 0,-2-2 0,-2 4 0,1-1 0,-4 0 0,4 2 0,-3-4 0,3 1 0,-4-1 0,5-2 0,-2 1 0,3-1 0,0-1 0,-1 0 0,1-2 0,-1 0 0,1 0 0,0 0 0,-1 0 0,1 0 0,-1 0 0,1 1 0,0 1 0,-1 1 0,2 1 0,1-1 0,1 1 0,0-1 0,0 0 0,0 1 0,0-1 0,-2-1 0,2 1 0,-3-3 0,3 3 0,-3-3 0,1 2 0,-2-1 0,1 0 0,0 0 0,-3-1 0,-5 3 0,-3-2 0,-14 5 0,7-5 0,-18 6 0,13-6 0,-8 6 0,5-3 0,0 0 0,9-1 0,-1 0 0,10-2 0,-2 1 0,4-2 0,2 0 0,1 0 0,3 0 0,0 0 0,2 0 0,13 0 0,0 0 0,22 0 0,-9 0 0,16 0 0,-5 0 0,6 0 0,0 0 0,-5 0 0,-3 0 0,-5 0 0,0 0 0,-6 0 0,0 0 0,-5 0 0,-4 0 0,-1 0 0,-4 0 0,0 0 0,-2 0 0,-1 0 0,-3 0 0,0 0 0,1 0 0,-1 0 0,0 0 0,1 0 0,-1 0 0,1 0 0,-1 0 0,-1 2 0,1 0 0,-1-1 0,-1 2 0,2-2 0,-2 2 0,2-1 0,-3 1 0,3-1 0,-3 1 0,2-1 0,-2 1 0,0 0 0,0 1 0,0-1 0,-2-1 0,1-1 0,-5-1 0,1 2 0,-3-2 0,1 2 0,-2-2 0,0 0 0,-1 0 0,-3 0 0,3 0 0,-3 0 0,4 0 0,-1 0 0,1 2 0,2-2 0,1 2 0,3-2 0,0 2 0,-1-2 0,2 3 0,1-1 0,2 0 0,1-1 0,2-1 0,-1 0 0,3 0 0,-2 0 0,8 0 0,-4 0 0,5 0 0,-4 0 0,0 0 0,1 0 0,-1 0 0,0 0 0,-2 0 0,-1-1 0,-3 0 0,0 0 0,1-1 0,-1 2 0,0-1 0,1-1 0,-1 2 0,0-2 0,1 2 0,-1 0 0,0 0 0,1 0 0,-1 0 0,1 0 0,-1 0 0,0 0 0,1 0 0,-1 0 0,0 0 0,1 0 0,-1 0 0,0 0 0,1 0 0,-1 0 0,0 0 0,1 0 0,-1 0 0,0 0 0,1 0 0,-1 0 0,0 0 0,1 0 0,-1 0 0,0 0 0,1 0 0,-1 0 0,0 0 0,1 0 0,-1 0 0,3 0 0,-2 0 0,5 0 0,-5 0 0,4 0 0,-1 0 0,2 0 0,0 0 0,1 0 0,-1 0 0,0 0 0,0 0 0,1 0 0,-1 0 0,0 0 0,-2 0 0,2 0 0,-5 0 0,4 0 0,-1 0 0,-1 0 0,0-1 0,0 0 0,-2 0 0,5 1 0,-5 0 0,2 0 0,-3 0 0,3 0 0,0 0 0,3 0 0,-4 0 0,1 0 0,-2 0 0,-1 0 0,0 0 0,1 0 0,-1 0 0,0 0 0,-2 0 0,-4 0 0,-4 0 0,0 0 0,-1 0 0,1 0 0,-2 0 0,-1 0 0,4 0 0,-3 0 0,5 0 0,-5 0 0,5 0 0,-2 0 0,3 0 0,0 0 0,-1 0 0,1 0 0,-1 0 0,1 0 0,0 0 0,2 0 0,5 0 0,0 0 0,5 0 0,-5 0 0,2 0 0,-3 0 0,3 0 0,-2 0 0,2 0 0,-3 0 0,3 0 0,-2 0 0,2 0 0,0 0 0,-2 0 0,2 0 0,-3 0 0,1 0 0,-1 0 0,1 0 0,-4 0 0,-3 0 0,-1 0 0,-5 0 0,5 0 0,-2 0 0,0 0 0,2 0 0,-5 0 0,5 0 0,-4 0 0,1 0 0,-2 0 0,-1 0 0,1 0 0,0 0 0,-4 0 0,3 0 0,-3 0 0,3 0 0,1 0 0,0 0 0,2 0 0,-2 0 0,5 0 0,-2 0 0,4 0 0,1 0 0</inkml:trace>
  <inkml:trace contextRef="#ctx0" brushRef="#br1" timeOffset="12137">545 195 24575,'-9'0'0,"-1"0"0,6 0 0,-2 0 0,3 0 0,-1 0 0,1 0 0,-3 0 0,2 0 0,-2 0 0,0 0 0,2 0 0,-5 0 0,5 0 0,-4 0 0,1 0 0,-2 0 0,2 0 0,-2 2 0,5-1 0,-4 3 0,4-4 0,-5 3 0,5-3 0,-2 0 0,3 1 0,-1-1 0,1 2 0,-1-2 0,1 0 0,0 1 0,-1 0 0,1 2 0,-1-3 0,1 2 0,0-1 0,-1 1 0,1 0 0,0 1 0,-1-1 0,1-1 0,1 2 0,-1-2 0,1 2 0,-1-3 0,1 3 0,-1-1 0,1 1 0,-1-1 0,-1 1 0,1-3 0,-1 3 0,1-2 0,1 2 0,-1-3 0,1 2 0,-1-1 0,0-1 0,-1 3 0,1-2 0,-1 0 0,12-1 0,-6 0 0,8 0 0,-6 0 0,-1 0 0,1 0 0,-1 0 0,0 0 0,1 0 0,-1 0 0,0 0 0,1 0 0,-1 0 0,0 0 0,1 0 0,-1 0 0,0 0 0,1 0 0,-1 0 0,0 0 0,1-1 0,-1-1 0,0 0 0,1-1 0,-1 3 0,0-2 0,1 2 0,-1 0 0,0 0 0,1 0 0,-1 0 0,0-1 0,1 0 0,-1 0 0,0 1 0,1 0 0,-1 0 0,0 0 0,1 0 0,-1 0 0,0 0 0,1 0 0,-1 0 0,0 0 0,1 0 0,-1 0 0,1 0 0,-1 0 0,0 0 0,1 0 0,-1 0 0,0 0 0,1-2 0,-1 2 0,0-2 0,3 2 0,-2 0 0,2 0 0,-2 0 0,2 0 0,-2 0 0,1 0 0,-1 0 0,2-2 0,-2 2 0,4-2 0,-1 2 0,2 0 0,-2 0 0,2-2 0,-3 1 0,3-1 0,1 2 0,-4 0 0,3-2 0,-2 2 0,-1-3 0,3 1 0,-5 2 0,4-4 0,-4 3 0,2-2 0,-2 2 0,-1 0 0,3-1 0,-2 1 0,2-1 0,-1 1 0,-1 0 0,0-2 0,0 3 0,-1-3 0,0 3 0,1-2 0,-1 2 0,0-1 0,1 0 0,-1 0 0,1 1 0,-1 0 0,0 0 0,1 0 0,-3 0 0,1 0 0</inkml:trace>
  <inkml:trace contextRef="#ctx0" brushRef="#br1" timeOffset="15813">621 217 24575,'-18'0'0,"4"0"0,-3 0 0,7 0 0,-3 0 0,0 0 0,2 0 0,-2 0 0,0 0 0,3 0 0,-7 0 0,3 0 0,0 0 0,-2 0 0,2 0 0,-4 0 0,4 0 0,-3 0 0,3 0 0,-4 0 0,1 0 0,-1 0 0,0 0 0,4 0 0,-2 0 0,2 2 0,-4 2 0,0 2 0,4-3 0,-3 2 0,7-2 0,-3 2 0,4 0 0,0-1 0,2-1 0,2 0 0,2-2 0,3 2 0,1 0 0,4-1 0,3 1 0,-1-3 0,2 2 0,-5-1 0,4 1 0,-4-1 0,2 0 0,-2 0 0,2-1 0,-2 0 0,2 0 0,-3 0 0,0 0 0,3 0 0,-2 0 0,2 0 0,-2 0 0,2 0 0,-2 0 0,2 0 0,-3 0 0,0 0 0,1 0 0,2 0 0,-2 0 0,4 0 0,-1 0 0,2 0 0,0 0 0,1 0 0,-1 0 0,4 0 0,-3 0 0,3 0 0,-4 0 0,1 0 0,3 0 0,1 0 0,-1 0 0,4 0 0,-3 0 0,4 0 0,-1 0 0,1 0 0,-4 0 0,3 0 0,-7 0 0,0 0 0,-1 0 0,-5 0 0,3 2 0,-3-2 0,1 2 0,-3-1 0,-1 1 0,-9 2 0,2-2 0,-8 0 0,5 0 0,-4-2 0,3 2 0,-7-2 0,7 0 0,-3 0 0,0 0 0,3 0 0,-7 0 0,7 0 0,-7 0 0,7 0 0,-4 3 0,1-3 0,3 2 0,-3 0 0,4-1 0,0 3 0,-1-4 0,1 4 0,2-3 0,-1 3 0,4-4 0,-2 3 0,2-3 0,1 0 0,11 0 0,-3 0 0,13 0 0,-4 0 0,4 0 0,5 0 0,0 0 0,19 0 0,-10 0 0,16 0 0,-12 0 0,7 0 0,-7 0 0,-2 0 0,-5 0 0,0 0 0,-5 0 0,-6-3 0,-1 3 0,-7-2 0,1 2 0,-3 0 0,-4-2 0,2 2 0,-2-1 0,-1 1 0,0 0 0,-13 2 0,0-2 0,-17 2 0,8-2 0,-8 0 0,3 3 0,-11-2 0,5 2 0,-5-3 0,7 0 0,-1 3 0,0-2 0,0 6 0,1-7 0,-1 7 0,5-6 0,2 4 0,4-4 0,7 2 0,-6-3 0,12 1 0,-4 0 0,5 0 0,4-1 0,8 0 0,4 0 0,12 0 0,13 0 0,8 0 0,0 0 0,3-4 0,-4 3 0,7-2 0,0 3 0,-8-4 0,-8 4 0,-6-4 0,-5 2 0,-2 1 0,-4-2 0,-4 1 0,-1 2 0,-7-2 0,3 2 0,-5 0 0,2 0 0,-3 0 0,-12 0 0,3 0 0,-10 0 0,3 0 0,-1 0 0,-9 0 0,4 0 0,-8 0 0,3 0 0,0 0 0,2 0 0,-1 3 0,4 0 0,-3 4 0,8-2 0,-3 1 0,7-1 0,-3-2 0,3 1 0,4-4 0,0 2 0,5-2 0,8-2 0,5-1 0,6 1 0,10-5 0,-2 3 0,14-1 0,-3 2 0,5 3 0,0 0 0,-6 0 0,-1 0 0,-6 0 0,-6 0 0,0 0 0,-9 0 0,-1 0 0,-6 0 0,-2 0 0,-1 0 0,-1 0 0,1 0 0,-1 0 0,-1 0 0,-1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5T12:43:02.668"/>
    </inkml:context>
    <inkml:brush xml:id="br0">
      <inkml:brushProperty name="width" value="0.1" units="cm"/>
      <inkml:brushProperty name="height" value="0.1" units="cm"/>
      <inkml:brushProperty name="color" value="#F0C9F5"/>
    </inkml:brush>
  </inkml:definitions>
  <inkml:trace contextRef="#ctx0" brushRef="#br0">576 390 24575,'-20'0'0,"-2"0"0,-6 0 0,4 0 0,-4 0 0,-2 0 0,0 0 0,0 0 0,8 0 0,4 0 0,4 0 0,4 0 0,1 0 0,45 0 0,-11-7 0,52 5 0,-31-6 0,28-1 0,-13 6 0,8-7 0,-2 10 0,-9 0 0,9 0 0,-20 0 0,3 0 0,-15 0 0,-10 0 0,4 0 0,-15 0 0,-1 2 0,-7-1 0,0 2 0,-2-2 0,-4 0 0,-11-1 0,-13 0 0,-28 0 0,-19-11 0,-18-2-514,35-3 1,-1 0 513,3 3 0,3-1 0,-36-14-135,3 5 135,28 5 0,-5 2 0,15 3 0,14 6 0,12 3 1020,7 1-1020,5 2 142,4-1-142,1-1 0,5-1 0,10-2 0,27-6 0,6 2 0,38-12 0,-14 15-271,-18-2 0,1 1 271,38 6 0,-37-1 0,-1 0 0,13 3-22,24 0 22,-41 0 0,26 0 0,-31 0 0,-3 0 0,-22 0 542,-2 0-542,-11 0 22,-1 0-22,-3 0 0,-1 2 0,-1 1 0,-13 6 0,-10-1 0,-30 14 0,-19 2 0,-18 11-302,34-15 0,0-1 302,-21 9 0,-17 2 0,39-11 0,-5 0 0,9-1 0,19-6 0,2-1 0,15-6 604,1 0-604,7-2 0,5-3 0,9-5 0,2-2 0,12-1 0,4-5 0,5 5 0,9-4 0,-9 4 0,9 0 0,-10 1 0,5 2 0,-6-1 0,-5 5 0,-2-2 0,-8 3 0,-1-2 0,-6 1 0,-1-1 0,-3 2 0,0 0 0,-31 4 0,-4 2 0,-59 17 0,-3-8-505,27 2 0,0-1 505,-31-2 0,39-4 0,2 0 0,-6 0 0,-13 1 0,30-6 0,5-1 0,20-4 0,6 0 1010,11-4-1010,2 2 0,2-4 0,2 2 0,2 0 0,7-3 0,2 1 0,5-3 0,0 4 0,-1-1 0,1 0 0,5 2 0,1-1 0,4 4 0,1-6 0,6 3 0,1-4 0,0 0 0,5 3 0,-5-2 0,0 6 0,-1-6 0,-11 7 0,-6-4 0,-5 4 0,-3-2 0,-4 2 0,0-2 0,-16 2 0,0 0 0,-12 0 0,-1 0 0,0 0 0,-6 0 0,-6 0 0,5 0 0,-5 0 0,11 0 0,-3 0 0,8 0 0,-4 0 0,9 0 0,-2 0 0,8-2 0,-4 0 0,8 0 0,-1-2 0,2 2 0,3-1 0,-2 0 0,2-1 0,0 1 0,0 0 0,0-1 0,0 1 0,2-1 0,0 1 0,4-1 0,4-1 0,4 0 0,4 2 0,-1-2 0,1 4 0,4-5 0,2 5 0,5-2 0,6 3 0,-5 0 0,4 0 0,-5 0 0,0-3 0,-5 2 0,-6-2 0,-1 3 0,-9 0 0,1 0 0,-3 0 0,-2 0 0,2 0 0,-2 0 0,-1 0 0,0 0 0,-17 0 0,4-3 0,-21-1 0,12-4 0,-4-2 0,6 1 0,-1 0 0,4 2 0,1 1 0,4-1 0,2 3 0,1 0 0,3 1 0,-1 0 0,2-1 0,1 1 0,-1-1 0,2 1 0,-2 0 0,2-1 0,0 1 0,0 0 0,0-1 0,0 1 0,2 1 0,1 0 0,1 2 0,1 0 0,-2 0 0,0 0 0,1 0 0,-1 0 0,0 0 0,1 0 0,-1 0 0,0 0 0,3 0 0,1 0 0,0-1 0,1-2 0,-1 1 0,2 0 0,1 0 0,-1 2 0,-3-2 0,3 2 0,-5 0 0,2 0 0,-3 0 0,1 0 0,-1 0 0,0 0 0,-14 0 0,5 0 0,-13 0 0,6-3 0,3 0 0,-3-2 0,3 0 0,1 1 0,0-1 0,-1-2 0,4 3 0,-3-3 0,3 3 0,-4 0 0,1-1 0,0 0 0,-1 3 0,4-2 0,-3 4 0,2-4 0,1 4 0,0-2 0,2 0 0,1 2 0,0-2 0,-1 2 0,15 0 0,-5 2 0,9-1 0,-6 1 0,-5-1 0,4 0 0,-1 0 0,2 1 0,0-1 0,1 1 0,3-2 0,-3 0 0,7 0 0,-4 0 0,1 0 0,3 0 0,-7 0 0,3 0 0,-6 0 0,2 0 0,-5 0 0,4 0 0,-4 0 0,2 0 0,0 0 0,-2 0 0,5 0 0,-3 0 0,1 0 0,2 0 0,-3 0 0,1 0 0,-1 0 0,-3 0 0,3 0 0,-2 1 0,2 0 0,-2 2 0,-1-2 0,0 1 0,3 2 0,-2-4 0,5 2 0,-5 0 0,3-2 0,-3 3 0,1-2 0,1 0 0,-2 1 0,4-2 0,-1 1 0,2-1 0,-2 2 0,2-2 0,-3 2 0,3-2 0,-2 0 0,-1 1 0,0 0 0,-2 0 0,2-1 0,-3 0 0,1 0 0,-1 2 0,0-2 0,1 3 0,-1-3 0,-1 3 0,1-2 0,-3 2 0,3-2 0,-2 3 0,0-1 0,-1 0 0,0 1 0,0-1 0,0 1 0,0-1 0,-4-1 0,-1 1 0,-8-2 0,-1 1 0,-9 1 0,-1-2 0,-4 2 0,-1-3 0,0 0 0,1 0 0,4 0 0,1 0 0,5 0 0,1 0 0,3 0 0,1 0 0,6 0 0,1 0 0,3 0 0,-1 0 0,2 1 0,9 0 0,3 0 0,13-1 0,14 0 0,8 0 0,22 0 0,-14 0 0,12-4 0,-14 3 0,8-8 0,-8 8 0,-8-6 0,-8 6 0,-11-2 0,-5 3 0,-6 0 0,-7 0 0,0 0 0,-2 0 0,-15 0 0,-3 0 0,-21 0 0,10 0 0,-9 0 0,11 0 0,-6 0 0,0 0 0,1 0 0,-1 0 0,9 0 0,-2 0 0,12 0 0,-3 0 0,4 0 0,2 0 0,-2 0 0,5 0 0,-2 0 0,3 0 0,-3 2 0,2 0 0,-2 2 0,2-1 0,-2 1 0,2-1 0,-4 4 0,4-3 0,-5 2 0,4 1 0,-1-3 0,2 2 0,1-3 0,0 1 0,1-1 0,-1 0 0,2 1 0,0-1 0,1 0 0,0 1 0,0-1 0,0 0 0,1-1 0,1 1 0,2-1 0,-1 0 0,3 2 0,-2-4 0,4 4 0,-1-3 0,6 1 0,-3-2 0,12 0 0,4 0 0,10 0 0,-4 0 0,7 0 0,-8-4 0,6-3 0,-3-2 0,-10-3 0,-1 2 0,-9-1 0,2 2 0,-8 3 0,2-1 0,-6 3 0,-1-1 0,1 2 0,-2 1 0,-1-1 0,-1 0 0,0-1 0,0 1 0,0 0 0,0-1 0,0 1 0,0-1 0,0 1 0,0 0 0,-1 1 0,-1-1 0,-8 0 0,2 1 0,-8-1 0,-3 0 0,0 2 0,-9-5 0,-1 5 0,-2-6 0,-9 3 0,9 0 0,2-3 0,1 3 0,9 1 0,-3 0 0,8 3 0,-3 0 0,7 0 0,-7 0 0,7 0 0,-3 0 0,3 0 0,1 0 0,0 0 0,2 1 0,-2 0 0,5 2 0,-2-2 0,4 3 0,-1-1 0,1 0 0,-1 1 0,0-1 0,-1 1 0,1-3 0,1 2 0,-1-2 0,15-2 0,-3-3 0,13-2 0,-4 0 0,-1 0 0,6 3 0,-4-2 0,3 4 0,-8-1 0,3 2 0,-7 0 0,3 0 0,-4 0 0,1 0 0,-4 0 0,3 0 0,-2 0 0,2 0 0,-3 0 0,3 0 0,-5 0 0,5 0 0,-5 0 0,4 0 0,-1 0 0,2 0 0,0 0 0,1 0 0,-4 0 0,3 0 0,-2 0 0,-1 0 0,0 0 0,-3 0 0,1 0 0,-1 0 0,1 1 0,-1-1 0,0 2 0,1-1 0,-1 0 0,-1 2 0,1-3 0,-3 3 0,3-1 0,-3 1 0,2 1 0,-2-1 0,0 0 0,-2-1 0,1 1 0,-3-1 0,1 0 0,-1-1 0,3 1 0,-2-2 0,1 2 0,-2-2 0</inkml:trace>
  <inkml:trace contextRef="#ctx0" brushRef="#br0" timeOffset="21180">1818 602 24575,'-39'0'0,"-9"0"0,1 0 0,7 0 0,-8 0 0,23 0 0,-7 0 0,16 0 0,71 14 0,-15-2 0,9 1 0,3 2 0,27 12 0,-5-2 0,4 3 0,-20-11 0,-16-6 0,-14-6 0,-9-5 0,-7 0 0,-37-3 0,-25-3 0,-28 1 0,8 0 0,-3 0 0,13 1 0,1 1 0,-6 0 0,1-1 0,7 0 0,6 0 0,-2 1 0,9-1 0,25-1 0,17 1 0,15-4 0,48-4 0,20 0 0,-25 7 0,3 1 0,1 2 0,-1 0 0,31 2 0,0 0 0,-24 0 0,-25 0 0,-5 0 0,-25 0 0,-5 1 0,-47 3 0,-30 3 0,-4-4 0,-6-1 0,12 0 0,0 0 0,-8-1 0,5-2 0,-8 1 0,37 0 0,70 0 0,25 0 0,16 0 0,-5 4 0,7 0 0,2 2-205,5 0 0,2 0 0,0 3 205,1 1 0,0 1 0,-6 0 0,8 4 0,-8 0 0,-15-4 0,-8-2 0,9 2 0,-36-7 0,-12-2 0,-14-2 0,-37 0 615,-26 0-615,11-6 0,-4-2 0,2 1 0,0-1 0,-4-9 0,4-1 0,-15-3 0,17-1 0,34 16 0,12 1 0,4 3 0,4 0 0,34-5 0,13-2 0,28-3 0,-4-3 0,-13 7 0,-15-3 0,-14 3 0,-13 3 0,-9 0 0,-5 3 0,-33-4 0,-46 4 0,8-3 0,-9 0 0,14 4 0,-5 1 0,0-1 0,-2-2 0,-1-1 0,4 1 0,-14 2 0,8 1 0,18-3 0,11-1 0,16 2 0,118 0 0,-19 0 0,9 7 0,4 4 0,-24 1 0,-6 1 0,29 13 0,-6-1 0,-29-17 0,1-3 0,-4-3 0,-11-2 0,-18 0 0,-2-1 0,-11 0 0,0 1 0,-50-5 0,1 4 0,-8-1 0,-25-9 0,-7-3 0,-10-4 0,1-3 0,17-2 0,7-3 0,13 1 0,10-1 0,4-7 0,19 8 0,19 16 0,4 3 0,7 6 0,34 1 0,20 1 0,-2 3 0,6 3 0,2 5 0,2 0 0,10 2 0,-1 1 0,-15 1 0,-4-1 0,32 3 0,-47-10 0,-21-3 0,-12-3 0,-3 0 0,-24-1 0,-29 0 0,-5-10 0,-5-2 0,3 4 0,0-2 0,-7-5 0,3-2 0,-6-1 0,25 10 0,26 2 0,10 5 0,28 0 0,9 7 0,29 6 0,-4 7 0,6 1 0,-13-5 0,-12-7 0,-9-3 0,-14-5 0,-2 0 0,-11 0 0,-44 3 0,-6-2 0,-31 3 0,20-4 0,19 0 0,12 0 0,14 0 0,-2 0 0,5 0 0,-3 0 0,6 0 0,3 1 0,1 1 0,25 0 0,16 0 0,23-2 0,12 0 0,5-4 0,1-3 0,-16-3 0,-8 2 0,-33 3 0,-8 5 0,-10-1 0,-17-5 0,-19-8 0,-22-6 0,1-2 0,-4 3 0,31 6 0,-4 5 0,15 2 0,2 4 0,5-1 0,7 2 0,9 0 0,1 1 0,16 0 0,0 5 0,18-1 0,-5 4 0,-2-5 0,-13 1 0,-22-4 0,-50 2 0,8-2 0,-49-9 0,45 0 0,4-4 0,21 6 0,15 6 0,-1 1 0,2 0 0,-1 0 0,2 0 0,-2 0 0,1 1 0,-2 0 0,-1 0 0,0-1 0,-3 0 0,10 0 0,22 0 0,46 0 0,17 0 0,-35 1 0,0 1 0,36 5 0,-39 1 0,-7-1 0,-22-3 0,-5-3 0,6 3 0,-2-3 0,0 1 0,3-2 0,-9 0 0,1 0 0,-10 0 0,-13 0 0,-14 0 0,-21 0 0,3 0 0,-1 0 0,11 0 0,12 0 0,3 0 0,12 1 0,3 2 0,3 1 0,1 1 0,20 3 0,3 0 0,39 12 0,-16-3 0,8 2 0,-25-6 0,-14-7 0,-8-1 0,-5-3 0,-1 1 0,-19 1 0,-7 1 0,-23-2 0,-48 0 0,27-3 0,-23 0 0,56-1 0,17-3 0,12-1 0,8-1 0,20-9 0,51-14 0,-5 0 0,-17 10 0,1 1 0,8-2 0,-16 4 0,-14 8 0,-17 3 0,-3 4 0,-36 3 0,-6 2 0,-24 0 0,13-1 0,11-3 0,14 0 0,10 0 0,9-2 0,18 1 0,7-3 0,10 3 0,3-2 0,-13 3 0,1 0 0,-17 0 0,-1-1 0,-3 0 0,-36 0 0,11 6 0,-29 3 0,27 2 0,7 1 0,8-4 0,4 0 0,2 1 0,2-1 0,5 10 0,5-2 0,2 7 0,-4-12 0,-5-2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5T12:43:30.018"/>
    </inkml:context>
    <inkml:brush xml:id="br0">
      <inkml:brushProperty name="width" value="0.1" units="cm"/>
      <inkml:brushProperty name="height" value="0.1" units="cm"/>
      <inkml:brushProperty name="color" value="#F0C9F5"/>
    </inkml:brush>
  </inkml:definitions>
  <inkml:trace contextRef="#ctx0" brushRef="#br0">297 238 24575,'14'0'0,"8"0"0,-7 0 0,8 0 0,-1 0 0,2 0 0,0 0 0,-2 0 0,-4 0 0,0 0 0,-4 0 0,-1 0 0,-4 0 0,0 0 0,4 0 0,-3 0 0,3 0 0,0 0 0,-3 0 0,7 0 0,-7 0 0,7 0 0,-3 0 0,0 0 0,-1 0 0,0 0 0,-5-4 0,5 1 0,-8-9 0,2 3 0,-4-4 0,-1 0 0,-2-6 0,-2 4 0,-6-4 0,-15 2 0,3 7 0,-14-9 0,10 9 0,-4-1 0,-1-3 0,0 6 0,1-2 0,-1 3 0,5 0 0,1 3 0,6-1 0,3 4 0,1-4 0,6 5 0,1-2 0,3 2 0,1 1 0,2 3 0,4 0 0,7 2 0,3-1 0,8 2 0,-3-1 0,4 0 0,-1 1 0,-3-1 0,4-2 0,-1 1 0,-3-4 0,4 2 0,-6 0 0,-3-2 0,3 1 0,-7-2 0,7 3 0,-7-2 0,3 1 0,-4 0 0,-2-1 0,-1 1 0,-3-1 0,1 0 0,-1 0 0,-1 1 0,-15 3 0,-3-3 0,-20 7 0,-1-8 0,-5 6 0,6-6 0,-5 3 0,16-4 0,-4 0 0,11 0 0,4 0 0,1 0 0,7 0 0,0 0 0,2 0 0,16 2 0,-2 1 0,13 2 0,-5 1 0,-1 0 0,-3-1 0,3 1 0,-7-1 0,1 0 0,-6-1 0,-1-3 0,-1 2 0,1-2 0,-3 2 0,1-1 0,-6 1 0,-10 3 0,-19 1 0,-13 6 0,-30 4 0,5 4 0,0-4 0,6 3 0,21-10 0,0 2 0,10-4 0,14-2 0,4-1 0,10-2 0,12-2 0,13 3 0,20 1 0,12 4 0,-6 0 0,10 0 0,-9 0 0,5 0 0,-2 0 0,-7-1 0,-5 0 0,-8-3 0,-1 1 0,-9-5 0,0 2 0,-9-1 0,-1-2 0,-5 2 0,2-2 0,-5 1 0,1 1 0,-10 2 0,-7-1 0,-8-1 0,-28-2 0,22 0 0,-26 0 0,30 0 0,-10 0 0,11 0 0,5 0 0,6-2 0,7 0 0,1-2 0,8 0 0,10 2 0,14 0 0,9-2 0,0 3 0,5-2 0,-5 3 0,6-4 0,0 3 0,-5-3 0,-3 4 0,-14 0 0,-2-2 0,-9 2 0,-2-2 0,-1 2 0,-3 0 0,-18 0 0,0 0 0,-24 0 0,3 0 0,-6 0 0,5 0 0,-3 0 0,9 0 0,1 0 0,8-3 0,11 1 0,-2-3 0,9 3 0,-2-2 0,4 2 0,1-1 0,9-2 0,1 3 0,9-3 0,0 2 0,-1-1 0,1-1 0,0 2 0,-4-1 0,2 2 0,-5 2 0,-1 0 0,-4 0 0,-3 0 0,1 0 0,-1 0 0,-17 0 0,4 2 0,-16-1 0,4 2 0,3-3 0,-4 0 0,9 0 0,1 0 0,6 0 0,1 0 0,3 0 0,15 0 0,3 0 0,21 0 0,1 0 0,5 0 0,-6 0 0,5 0 0,-11 0 0,0 0 0,-3 0 0,-8 0 0,9 0 0,-10 0 0,10 0 0,-9 0 0,0 0 0,-6 0 0,-4 0 0,0 0 0,-2 0 0,-1 0 0,-4 1 0,-1 1 0,2 0 0,6-1 0,8-1 0,7-3 0,11-1 0,1-4 0,6-1 0,0-3 0,8 2 0,-6-2 0,-1 3 0,-2 1 0,-16 1 0,9 3 0,-19-1 0,7 2 0,-15 0 0,5 0 0,-8 3 0,2 0 0,-27 0 0,-2 8 0,-17 0 0,-8 10 0,-5 5 0,5-7 0,-8 3 0,20-11 0,-7 0 0,12 0 0,-2-4 0,17-1 0,-2-3 0,12 0 0,0 0 0,2 0 0,3-2 0,-1-2 0,15-5 0,-6-1 0,20-4 0,-7 2 0,8-3 0,1 1 0,-5 1 0,3-1 0,-8 4 0,0 1 0,-6 2 0,-4 4 0,-2-3 0,-1 6 0,-3-2 0,-17 2 0,-1 0 0,-17 0 0,-2 0 0,3 0 0,-3 0 0,5 0 0,5 0 0,2 0 0,10 0 0,0 0 0,8 0 0,-1-8 0,17 0 0,9-13 0,5 7 0,13-10 0,-13 10 0,3-5 0,-6 9 0,-5-1 0,-4 7 0,-4-3 0,-4 7 0,-3-2 0,1 2 0,-12 0 0,3 0 0,-10 0 0,8 0 0,1 0 0,3 0 0,-1 0 0,-2 0 0,2 0 0,-2 0 0,0 0 0,2 0 0,-5 0 0,3 2 0,-1 0 0,-2 1 0,3 0 0,-3-2 0,-1 3 0,1-3 0,0 1 0,-1 0 0,4-2 0,-3 2 0,5-2 0,-2 0 0,3 2 0,-1-2 0,1 2 0,-1-2 0,-2 2 0,1-2 0,-4 2 0,3-2 0,0 0 0,3 0 0,0 0 0,-1 0 0,1 0 0,-3 0 0,2 2 0,-5-2 0,5 1 0,-5 2 0,5-3 0,-2 2 0,3-2 0,13-3 0,-1 0 0,13-3 0,-8 1 0,3-1 0,-7 1 0,7 0 0,-10 0 0,6 2 0,-9 2 0,2 1 0,-3-2 0,0 2 0,1-2 0,-1 2 0,0 0 0,1 0 0,-1 0 0,1 0 0,1 0 0,2 0 0,2 0 0,-2-1 0,2 1 0,1-5 0,4 5 0,0-7 0,3 3 0,-3-3 0,3 1 0,-3 3 0,-1-2 0,-4 2 0,-2-1 0,-1 2 0,-3 0 0,1 2 0,-1-1 0,0 0 0,1 0 0,-19 1 0,5 0 0,-16 0 0,8 0 0,1 0 0,-6 0 0,4 0 0,-8 0 0,8 0 0,-4 0 0,9 0 0,1 0 0,4 0 0,0 0 0,2 0 0,1 0 0,2 0 0,1 0 0,0 0 0,-1 0 0,1 0 0,0 0 0,-1 0 0,1 0 0,-3 0 0,2 0 0,-2 0 0,0 0 0,-1 2 0,0-1 0,-1 3 0,1-2 0,0 2 0,-1 1 0,4-2 0,-2 1 0,2-1 0,1-1 0,0 1 0,-1-1 0,1 0 0,1 1 0,-1-1 0,1 0 0,0 1 0,-1-3 0,3 3 0,-2-1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5T12:45:13.009"/>
    </inkml:context>
    <inkml:brush xml:id="br0">
      <inkml:brushProperty name="width" value="0.1" units="cm"/>
      <inkml:brushProperty name="height" value="0.1" units="cm"/>
      <inkml:brushProperty name="color" value="#F0C9F5"/>
    </inkml:brush>
  </inkml:definitions>
  <inkml:trace contextRef="#ctx0" brushRef="#br0">274 237 24575,'-18'0'0,"8"0"0,-11 0 0,11 0 0,-12 0 0,8 0 0,-3 0 0,8 0 0,-2 0 0,5 0 0,-1 0 0,2 0 0,1 0 0,-1 0 0,1 0 0,-1 0 0,1 0 0,-1 0 0,1 0 0,-1 0 0,1 0 0,-1 0 0,1 0 0,0 0 0,-1 0 0,18 0 0,-6 0 0,12 0 0,-8 0 0,-6 0 0,3 0 0,-3 0 0,-1 0 0,1 0 0,-1 0 0,0 0 0,1 0 0,-1 0 0,1 0 0,-1 0 0,0 0 0,1 0 0,-1 0 0,1 0 0,3 0 0,0 0 0,5 0 0,-5 0 0,4 0 0,-7 0 0,3 0 0,-4 0 0,1 2 0,-1-2 0,1 2 0,-1-2 0,-2 2 0,0 1 0,-2 1 0,0 0 0,-5-1 0,2 1 0,-5-4 0,0 5 0,-1-4 0,0 3 0,-2-3 0,2 3 0,-3-3 0,-1 5 0,1-6 0,0 3 0,-1 0 0,1-3 0,0 3 0,3-1 0,-2-2 0,5 2 0,-5-2 0,6 0 0,-3 0 0,3 0 0,1 0 0,-1 0 0,1 0 0,-1 0 0,1 0 0,-1 0 0,1 0 0,-1 0 0,1 0 0,0 0 0,-1 0 0,14 0 0,-6 0 0,14 0 0,-8 0 0,3 0 0,0 0 0,0 0 0,1 0 0,-5 0 0,4 0 0,-7 0 0,7 0 0,-7 0 0,3 0 0,0 0 0,0 0 0,5 0 0,-1 0 0,0 0 0,5 0 0,-3 0 0,3 0 0,-5 0 0,0 0 0,-3 0 0,3 0 0,-7 0 0,3 2 0,0-1 0,-3 3 0,3-4 0,0 2 0,-3-2 0,3 2 0,-4-1 0,1 1 0,3-2 0,-3 2 0,3-2 0,0 2 0,0 1 0,1-3 0,8 3 0,-10-1 0,6-1 0,-5 3 0,-3-3 0,3 2 0,-4-3 0,1 2 0,-1-2 0,1 2 0,-1-2 0,1 0 0,-1 0 0,4 0 0,-3 0 0,3 0 0,-4 0 0,1 0 0,-1 0 0,-14 0 0,-2 0 0,-14 0 0,8 0 0,-4 0 0,8 0 0,-8 0 0,8 0 0,-8 0 0,9 0 0,-4 0 0,4 0 0,4 0 0,-2 0 0,6 0 0,-3 0 0,3 0 0,3-2 0,-2 2 0,3-4 0,-1 1 0,2-1 0,0-1 0,2 3 0,1 0 0,1 0 0,4 1 0,1-1 0,14 2 0,-3 0 0,17 0 0,-6 0 0,15 0 0,2 0 0,0 0 0,-3 0 0,-7 5 0,-6-1 0,-2 1 0,-12 1 0,-1-5 0,-8 2 0,-1-1 0,-4-2 0,1 2 0,-18-2 0,6 0 0,-11 0 0,6 0 0,4-3 0,-10 3 0,5-6 0,-4 3 0,-1-4 0,0 0 0,-1 2 0,-3-1 0,4-2 0,-1 0 0,-3-3 0,9 2 0,-9 0 0,3-1 0,1 3 0,-5 0 0,10 0 0,-4 1 0,4-1 0,1 4 0,0-2 0,3 4 0,-2-5 0,5 6 0,-2-3 0,4 3 0,-1 0 0,3-2 0,8 0 0,1-1 0,4 1 0,-3 0 0,-3 2 0,-1-2 0,1 2 0,2 0 0,-1 0 0,5 0 0,-2 0 0,3 0 0,0 0 0,1 0 0,4 0 0,-4 0 0,9 0 0,-8 0 0,3 0 0,-5 0 0,0 0 0,-3 0 0,-1 0 0,-3 0 0,-1-2 0,0 1 0,1-1 0,-1 0 0,1 2 0,-3-4 0,2 3 0,-4-3 0,-10 4 0,-18-2 0,-1 5 0,-33 9 0,33-2 0,-33 8 0,29-10 0,-13 3 0,15-3 0,1 1 0,6-1 0,1-1 0,4-2 0,2 1 0,8-5 0,-2 1 0,6-2 0,-3 0 0,3 0 0,1 0 0,-1 0 0,3-2 0,0 0 0,2-3 0,-2 1 0,1-1 0,-3 1 0,2 2 0,-1-2 0,0 1 0,-3 1 0,0-2 0,-2 3 0,4-3 0,-4 4 0,3-2 0,-3 2 0,0 0 0,2 0 0,-2 0 0,4 0 0,-1 0 0,1 0 0,0 0 0,1-2 0,1-1 0,2-1 0,17-3 0,4-4 0,25-11 0,11-1 0,22-8 0,-17 8 0,13-2 0,-28 4 0,1 5 0,-8 1 0,-11 6 0,-10 5 0,-6 1 0,-5 1 0,-3 1 0,-1-1 0,-1 4 0,-1 1 0,-2 1 0,-2-2 0,-1 0 0,-5 1 0,3-2 0,-3 3 0,3-3 0,1 1 0,0-2 0,-1 2 0,1-2 0,-1 2 0,1-2 0,-1 0 0,-3 0 0,3 2 0,-3-1 0,0 1 0,-1-2 0,1 2 0,-4-2 0,3 2 0,0-2 0,-2 0 0,6 0 0,-7 0 0,3 3 0,1-2 0,-4 1 0,3-2 0,-8 0 0,4 0 0,-5 0 0,6 0 0,0 0 0,-5 0 0,3 0 0,-3 0 0,5 0 0,-1 0 0,1 0 0,0 0 0,-1 0 0,1 0 0,0 0 0,3 0 0,1 0 0,0 0 0,3 0 0,-3 0 0,4 0 0,-1 0 0,1 0 0,-1 0 0,1 0 0,-1 0 0,1-2 0,-1 2 0,1-2 0,1 0 0,-1 1 0,2-1 0,-3 2 0,1 0 0,0 0 0,13 0 0,3 0 0,20-4 0,-7 0 0,11-2 0,-5-1 0,1 6 0,-3-7 0,-10 7 0,3-2 0,-9 3 0,1 0 0,-2 0 0,-7 0 0,3 0 0,-4 0 0,1 0 0,-1 0 0,0 0 0,-1 2 0,1 0 0,-2 1 0,3 0 0,-1 0 0,0 1 0,1-1 0,-1 1 0,1-2 0,-1 1 0,4 1 0,-3-1 0,3 2 0,-3 0 0,2-3 0,-1 2 0,2-2 0,0 3 0,-3-2 0,3 2 0,0-5 0,-3 4 0,3-1 0,-4-1 0,4 0 0,-3 0 0,3-1 0,0 1 0,-3-2 0,3 0 0,-1 0 0,1 0 0,-1 0 0,1 0 0,-3 0 0,-1 0 0,1 0 0,-1 0 0,0 0 0,1 0 0,-1 0 0,1 0 0,-1 0 0,0 0 0,1 0 0,-1 0 0,1 0 0,-1 0 0,1 0 0,-1 0 0,0 0 0,1 0 0,-1 0 0,1 0 0,-1 0 0,0 0 0,1 0 0,-3-2 0,0-1 0,-2-1 0,-5-2 0,1 4 0,-4-1 0,1 3 0,1 0 0,-5 0 0,2 0 0,-3 0 0,-1-3 0,1 3 0,-5-3 0,3 3 0,-8 0 0,9 0 0,-9 0 0,3 0 0,1 0 0,-5 0 0,5 0 0,-5 3 0,4 1 0,-3 3 0,8 0 0,-3 0 0,5-1 0,3-1 0,-2-2 0,5 1 0,-2-1 0,4-1 0,0 2 0,-1-4 0,3 4 0,-2-1 0,1 1 0,1 1 0,0-1 0,2 1 0,0-1 0,0 0 0,2 1 0,0-1 0,3 1 0,-1-3 0,0 2 0,1-4 0,-1 4 0,1-1 0,-1-1 0,4 3 0,1-2 0,3 3 0,5-2 0,-3 1 0,8-4 0,-9 4 0,4-4 0,-4 2 0,-1-1 0,0-1 0,0 2 0,-3-3 0,-1 0 0,-4 0 0,1 0 0,3 0 0,-3 0 0,3 0 0,-4 0 0,-1 0 0,-1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3641204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731212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238229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3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8247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084871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51918056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11873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112709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15840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87" name="Google Shape;18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916488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" name="Google Shape;204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1044959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49532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56710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8627018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6117601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294994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939077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3" name="Google Shape;243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1453372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6973690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" name="Google Shape;5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55" name="Google Shape;55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5946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275976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7" name="Google Shape;6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54633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2317738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3747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128543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251743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(black box) over image(s)">
  <p:cSld name="title (black box) over image(s)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1290639"/>
          </a:xfrm>
          <a:prstGeom prst="rect">
            <a:avLst/>
          </a:pr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228600" tIns="201150" rIns="228600" bIns="22860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  <a:defRPr sz="2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aph">
  <p:cSld name="graph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 txBox="1">
            <a:spLocks noGrp="1"/>
          </p:cNvSpPr>
          <p:nvPr>
            <p:ph type="title"/>
          </p:nvPr>
        </p:nvSpPr>
        <p:spPr>
          <a:xfrm>
            <a:off x="228600" y="201168"/>
            <a:ext cx="4114800" cy="8950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28600" y="1097280"/>
            <a:ext cx="1828800" cy="3501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IBM Plex Sans"/>
              <a:buNone/>
              <a:defRPr sz="1100"/>
            </a:lvl2pPr>
            <a:lvl3pPr marL="1371600" lvl="2" indent="-2984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•"/>
              <a:defRPr sz="1100"/>
            </a:lvl3pPr>
            <a:lvl4pPr marL="1828800" lvl="3" indent="-2984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–"/>
              <a:defRPr sz="1100"/>
            </a:lvl4pPr>
            <a:lvl5pPr marL="2286000" lvl="4" indent="-29845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Char char="»"/>
              <a:defRPr sz="11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 you">
  <p:cSld name="Thank you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6"/>
          <p:cNvSpPr txBox="1">
            <a:spLocks noGrp="1"/>
          </p:cNvSpPr>
          <p:nvPr>
            <p:ph type="title"/>
          </p:nvPr>
        </p:nvSpPr>
        <p:spPr>
          <a:xfrm>
            <a:off x="228600" y="201168"/>
            <a:ext cx="4114800" cy="8557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body" idx="1"/>
          </p:nvPr>
        </p:nvSpPr>
        <p:spPr>
          <a:xfrm>
            <a:off x="228600" y="1143000"/>
            <a:ext cx="4114800" cy="35844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–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28600" y="201168"/>
            <a:ext cx="4114800" cy="449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4629150" y="1369219"/>
            <a:ext cx="38862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228600" y="201168"/>
            <a:ext cx="4114800" cy="449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4800600" y="192024"/>
            <a:ext cx="4114800" cy="45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>
              <a:spcBef>
                <a:spcPts val="0"/>
              </a:spcBef>
              <a:buNone/>
              <a:defRPr sz="60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  <a:alpha val="29000"/>
          </a:schemeClr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228600" y="201168"/>
            <a:ext cx="4114800" cy="4491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IBM Plex Sans"/>
              <a:buNone/>
              <a:defRPr sz="2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4800600" y="192024"/>
            <a:ext cx="4114800" cy="4500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228600" y="4826480"/>
            <a:ext cx="64008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35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2" r:id="rId3"/>
    <p:sldLayoutId id="2147483653" r:id="rId4"/>
    <p:sldLayoutId id="2147483654" r:id="rId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1296">
          <p15:clr>
            <a:srgbClr val="F26B43"/>
          </p15:clr>
        </p15:guide>
        <p15:guide id="2" orient="horz" pos="1619">
          <p15:clr>
            <a:srgbClr val="F26B43"/>
          </p15:clr>
        </p15:guide>
        <p15:guide id="3" orient="horz" pos="1216">
          <p15:clr>
            <a:srgbClr val="F26B43"/>
          </p15:clr>
        </p15:guide>
        <p15:guide id="4" orient="horz" pos="813">
          <p15:clr>
            <a:srgbClr val="F26B43"/>
          </p15:clr>
        </p15:guide>
        <p15:guide id="5" orient="horz" pos="2022">
          <p15:clr>
            <a:srgbClr val="F26B43"/>
          </p15:clr>
        </p15:guide>
        <p15:guide id="6" orient="horz" pos="2426">
          <p15:clr>
            <a:srgbClr val="F26B43"/>
          </p15:clr>
        </p15:guide>
        <p15:guide id="7" orient="horz" pos="2829">
          <p15:clr>
            <a:srgbClr val="F26B43"/>
          </p15:clr>
        </p15:guide>
        <p15:guide id="8" pos="2880">
          <p15:clr>
            <a:srgbClr val="F26B43"/>
          </p15:clr>
        </p15:guide>
        <p15:guide id="9" pos="2736">
          <p15:clr>
            <a:srgbClr val="F26B43"/>
          </p15:clr>
        </p15:guide>
        <p15:guide id="10" pos="1584">
          <p15:clr>
            <a:srgbClr val="F26B43"/>
          </p15:clr>
        </p15:guide>
        <p15:guide id="11" pos="1440">
          <p15:clr>
            <a:srgbClr val="F26B43"/>
          </p15:clr>
        </p15:guide>
        <p15:guide id="12" pos="3024">
          <p15:clr>
            <a:srgbClr val="F26B43"/>
          </p15:clr>
        </p15:guide>
        <p15:guide id="13" pos="4320">
          <p15:clr>
            <a:srgbClr val="F26B43"/>
          </p15:clr>
        </p15:guide>
        <p15:guide id="14" pos="144">
          <p15:clr>
            <a:srgbClr val="F26B43"/>
          </p15:clr>
        </p15:guide>
        <p15:guide id="15" pos="5616">
          <p15:clr>
            <a:srgbClr val="F26B43"/>
          </p15:clr>
        </p15:guide>
        <p15:guide id="16" orient="horz" pos="142">
          <p15:clr>
            <a:srgbClr val="F26B43"/>
          </p15:clr>
        </p15:guide>
        <p15:guide id="17" pos="4176">
          <p15:clr>
            <a:srgbClr val="F26B43"/>
          </p15:clr>
        </p15:guide>
        <p15:guide id="18" pos="4464">
          <p15:clr>
            <a:srgbClr val="F26B43"/>
          </p15:clr>
        </p15:guide>
        <p15:guide id="19" orient="horz" pos="3098">
          <p15:clr>
            <a:srgbClr val="F26B43"/>
          </p15:clr>
        </p15:guide>
        <p15:guide id="20" orient="horz" pos="420">
          <p15:clr>
            <a:srgbClr val="F26B43"/>
          </p15:clr>
        </p15:guide>
        <p15:guide id="21" orient="horz" pos="7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7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2.xml"/><Relationship Id="rId11" Type="http://schemas.openxmlformats.org/officeDocument/2006/relationships/image" Target="../media/image11.png"/><Relationship Id="rId5" Type="http://schemas.openxmlformats.org/officeDocument/2006/relationships/image" Target="../media/image8.png"/><Relationship Id="rId10" Type="http://schemas.openxmlformats.org/officeDocument/2006/relationships/customXml" Target="../ink/ink4.xml"/><Relationship Id="rId4" Type="http://schemas.openxmlformats.org/officeDocument/2006/relationships/customXml" Target="../ink/ink1.xml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gif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2.tiff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tiff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3424426" y="3720832"/>
            <a:ext cx="2295144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Raghav Nathan</a:t>
            </a:r>
            <a:endParaRPr sz="2400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" name="Google Shape;100;p11">
            <a:extLst>
              <a:ext uri="{FF2B5EF4-FFF2-40B4-BE49-F238E27FC236}">
                <a16:creationId xmlns:a16="http://schemas.microsoft.com/office/drawing/2014/main" id="{7F6BB30D-886C-BA4F-ABBF-EB16960D25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-2"/>
            <a:ext cx="9143999" cy="274320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algn="ctr"/>
            <a:br>
              <a:rPr lang="en-US" sz="3200" dirty="0">
                <a:solidFill>
                  <a:schemeClr val="dk1"/>
                </a:solidFill>
              </a:rPr>
            </a:br>
            <a:r>
              <a:rPr lang="en-US" sz="3200" dirty="0">
                <a:solidFill>
                  <a:schemeClr val="dk1"/>
                </a:solidFill>
              </a:rPr>
              <a:t>The Role of Referential Integration and Referential Ambiguity in Repeated Name Processing During Natural Reading</a:t>
            </a:r>
            <a:br>
              <a:rPr lang="en-US" sz="3200" dirty="0"/>
            </a:br>
            <a:endParaRPr lang="en-US" sz="3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Event-Related Potentials (ERPs)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4294967295"/>
          </p:nvPr>
        </p:nvSpPr>
        <p:spPr>
          <a:xfrm>
            <a:off x="496183" y="825531"/>
            <a:ext cx="8243779" cy="3478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/>
              <a:t>ERP – a measured brain response that is the direct result of a visual stimulus.</a:t>
            </a:r>
            <a:endParaRPr sz="1800" dirty="0"/>
          </a:p>
        </p:txBody>
      </p:sp>
      <p:sp>
        <p:nvSpPr>
          <p:cNvPr id="140" name="Google Shape;140;p15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BD0BD8F2-83D1-4849-B7AA-D263F270972B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2B809D33-3998-3C4A-85AB-1DB11A80D5E3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8195E00E-F3C2-B744-9BE2-7A3FD0ADF4F3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9C08C8E1-1052-8B4D-A371-61F2CA0795C6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A27A68D2-0CE4-4B40-8273-7A59C1E169CF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A907C682-D796-C347-9935-0DD50657A833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sp>
        <p:nvSpPr>
          <p:cNvPr id="14" name="Google Shape;137;p15">
            <a:extLst>
              <a:ext uri="{FF2B5EF4-FFF2-40B4-BE49-F238E27FC236}">
                <a16:creationId xmlns:a16="http://schemas.microsoft.com/office/drawing/2014/main" id="{2C6DD8AD-C228-4C4F-8A13-47832584E87E}"/>
              </a:ext>
            </a:extLst>
          </p:cNvPr>
          <p:cNvSpPr txBox="1">
            <a:spLocks/>
          </p:cNvSpPr>
          <p:nvPr/>
        </p:nvSpPr>
        <p:spPr>
          <a:xfrm>
            <a:off x="634842" y="3418293"/>
            <a:ext cx="1690580" cy="4471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/>
              <a:t>Words on screen as visual stimulus</a:t>
            </a:r>
          </a:p>
        </p:txBody>
      </p:sp>
      <p:sp>
        <p:nvSpPr>
          <p:cNvPr id="15" name="Google Shape;137;p15">
            <a:extLst>
              <a:ext uri="{FF2B5EF4-FFF2-40B4-BE49-F238E27FC236}">
                <a16:creationId xmlns:a16="http://schemas.microsoft.com/office/drawing/2014/main" id="{360FDA49-4E13-8140-950E-E3FD2B41B5D1}"/>
              </a:ext>
            </a:extLst>
          </p:cNvPr>
          <p:cNvSpPr txBox="1">
            <a:spLocks/>
          </p:cNvSpPr>
          <p:nvPr/>
        </p:nvSpPr>
        <p:spPr>
          <a:xfrm>
            <a:off x="2582439" y="3400923"/>
            <a:ext cx="1690580" cy="3761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/>
              <a:t>Reading of words</a:t>
            </a:r>
          </a:p>
        </p:txBody>
      </p:sp>
      <p:sp>
        <p:nvSpPr>
          <p:cNvPr id="16" name="Google Shape;137;p15">
            <a:extLst>
              <a:ext uri="{FF2B5EF4-FFF2-40B4-BE49-F238E27FC236}">
                <a16:creationId xmlns:a16="http://schemas.microsoft.com/office/drawing/2014/main" id="{71A47232-1AB8-514D-BDC6-7D9BB87F8FF0}"/>
              </a:ext>
            </a:extLst>
          </p:cNvPr>
          <p:cNvSpPr txBox="1">
            <a:spLocks/>
          </p:cNvSpPr>
          <p:nvPr/>
        </p:nvSpPr>
        <p:spPr>
          <a:xfrm>
            <a:off x="4571998" y="3418293"/>
            <a:ext cx="1755378" cy="7293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/>
              <a:t>Electrical activity elicited in the brain is measured with EEG equipment</a:t>
            </a:r>
          </a:p>
        </p:txBody>
      </p:sp>
      <p:sp>
        <p:nvSpPr>
          <p:cNvPr id="17" name="Google Shape;137;p15">
            <a:extLst>
              <a:ext uri="{FF2B5EF4-FFF2-40B4-BE49-F238E27FC236}">
                <a16:creationId xmlns:a16="http://schemas.microsoft.com/office/drawing/2014/main" id="{AE64773D-35C4-5A4B-B356-0E987879526C}"/>
              </a:ext>
            </a:extLst>
          </p:cNvPr>
          <p:cNvSpPr txBox="1">
            <a:spLocks/>
          </p:cNvSpPr>
          <p:nvPr/>
        </p:nvSpPr>
        <p:spPr>
          <a:xfrm>
            <a:off x="6811664" y="3418293"/>
            <a:ext cx="1690580" cy="594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lnSpc>
                <a:spcPct val="90000"/>
              </a:lnSpc>
              <a:spcBef>
                <a:spcPts val="0"/>
              </a:spcBef>
            </a:pPr>
            <a:r>
              <a:rPr lang="en-US" sz="1200" dirty="0"/>
              <a:t>ERP components are analyzed from the EEG output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DFDCC2-3622-7F45-A660-997DEB271B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48" r="74598" b="40746"/>
          <a:stretch/>
        </p:blipFill>
        <p:spPr>
          <a:xfrm>
            <a:off x="557776" y="1559368"/>
            <a:ext cx="1981913" cy="179658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F48D63D-D5F2-8747-A64E-79C525D645F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5402" t="3548" r="52226" b="40746"/>
          <a:stretch/>
        </p:blipFill>
        <p:spPr>
          <a:xfrm>
            <a:off x="2612788" y="1572104"/>
            <a:ext cx="1745536" cy="17965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2D843B5-C814-0543-8E0E-A361A1398A0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7774" t="3548" r="24435" b="40746"/>
          <a:stretch/>
        </p:blipFill>
        <p:spPr>
          <a:xfrm>
            <a:off x="4411437" y="1572104"/>
            <a:ext cx="2168286" cy="17965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699AF9C-7278-6D44-8092-FAB913E8682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564" t="3548" b="40746"/>
          <a:stretch/>
        </p:blipFill>
        <p:spPr>
          <a:xfrm>
            <a:off x="6617439" y="1572105"/>
            <a:ext cx="1906518" cy="1796584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C34B56-3BF3-7145-AA9A-510847FC7363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5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Event-Related Potentials (ERPs)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37" name="Google Shape;137;p15"/>
          <p:cNvSpPr txBox="1">
            <a:spLocks noGrp="1"/>
          </p:cNvSpPr>
          <p:nvPr>
            <p:ph type="body" idx="4294967295"/>
          </p:nvPr>
        </p:nvSpPr>
        <p:spPr>
          <a:xfrm>
            <a:off x="496183" y="825532"/>
            <a:ext cx="8243779" cy="6959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9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</a:pPr>
            <a:r>
              <a:rPr lang="en-US" sz="1800" dirty="0"/>
              <a:t>Two key ERP components have been extensively used to understand the processes involved in coreferential processing:</a:t>
            </a:r>
            <a:endParaRPr sz="1800" dirty="0"/>
          </a:p>
        </p:txBody>
      </p:sp>
      <p:sp>
        <p:nvSpPr>
          <p:cNvPr id="140" name="Google Shape;140;p15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11</a:t>
            </a:fld>
            <a:endParaRPr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BD0BD8F2-83D1-4849-B7AA-D263F270972B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2B809D33-3998-3C4A-85AB-1DB11A80D5E3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8195E00E-F3C2-B744-9BE2-7A3FD0ADF4F3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9C08C8E1-1052-8B4D-A371-61F2CA0795C6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A27A68D2-0CE4-4B40-8273-7A59C1E169CF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A907C682-D796-C347-9935-0DD50657A833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0C34B56-3BF3-7145-AA9A-510847FC7363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EA2B4C92-AAE2-5B40-8540-4B4D452C1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742" y="1591309"/>
            <a:ext cx="3804511" cy="30975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6D3CC378-F350-6D40-807A-E6FEA00FED9A}"/>
                  </a:ext>
                </a:extLst>
              </p14:cNvPr>
              <p14:cNvContentPartPr/>
              <p14:nvPr/>
            </p14:nvContentPartPr>
            <p14:xfrm>
              <a:off x="3752205" y="1670330"/>
              <a:ext cx="392760" cy="13320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6D3CC378-F350-6D40-807A-E6FEA00FED9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43205" y="1661690"/>
                <a:ext cx="4104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4CD1DC9-464A-524E-ACE7-463D67F8A674}"/>
                  </a:ext>
                </a:extLst>
              </p14:cNvPr>
              <p14:cNvContentPartPr/>
              <p14:nvPr/>
            </p14:nvContentPartPr>
            <p14:xfrm>
              <a:off x="3530805" y="2693450"/>
              <a:ext cx="926680" cy="293975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4CD1DC9-464A-524E-ACE7-463D67F8A67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12804" y="2675819"/>
                <a:ext cx="962322" cy="3295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9CBF298A-1B6C-AB48-8AA9-4890B197C36A}"/>
                  </a:ext>
                </a:extLst>
              </p14:cNvPr>
              <p14:cNvContentPartPr/>
              <p14:nvPr/>
            </p14:nvContentPartPr>
            <p14:xfrm>
              <a:off x="5254165" y="3546505"/>
              <a:ext cx="481320" cy="15588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9CBF298A-1B6C-AB48-8AA9-4890B197C36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236165" y="3528865"/>
                <a:ext cx="516960" cy="19152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907E4D8A-E77F-1249-BEA6-EBCF81328525}"/>
              </a:ext>
            </a:extLst>
          </p:cNvPr>
          <p:cNvSpPr/>
          <p:nvPr/>
        </p:nvSpPr>
        <p:spPr>
          <a:xfrm>
            <a:off x="5366021" y="3415281"/>
            <a:ext cx="263880" cy="2161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B85AE81-D1B9-CD4D-9176-1E48418A4B66}"/>
              </a:ext>
            </a:extLst>
          </p:cNvPr>
          <p:cNvSpPr/>
          <p:nvPr/>
        </p:nvSpPr>
        <p:spPr>
          <a:xfrm>
            <a:off x="4102907" y="2633110"/>
            <a:ext cx="294570" cy="2161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3EF2231-D219-1142-B556-8A927061902E}"/>
              </a:ext>
            </a:extLst>
          </p:cNvPr>
          <p:cNvSpPr/>
          <p:nvPr/>
        </p:nvSpPr>
        <p:spPr>
          <a:xfrm>
            <a:off x="3808337" y="1816976"/>
            <a:ext cx="294570" cy="2161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321A1B1-8C65-7442-A233-BD59D4CF696F}"/>
              </a:ext>
            </a:extLst>
          </p:cNvPr>
          <p:cNvSpPr/>
          <p:nvPr/>
        </p:nvSpPr>
        <p:spPr>
          <a:xfrm>
            <a:off x="3591408" y="2527790"/>
            <a:ext cx="294570" cy="21618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37;p15">
            <a:extLst>
              <a:ext uri="{FF2B5EF4-FFF2-40B4-BE49-F238E27FC236}">
                <a16:creationId xmlns:a16="http://schemas.microsoft.com/office/drawing/2014/main" id="{5937A410-42B7-D548-B3A6-395F47F6A0AC}"/>
              </a:ext>
            </a:extLst>
          </p:cNvPr>
          <p:cNvSpPr txBox="1">
            <a:spLocks/>
          </p:cNvSpPr>
          <p:nvPr/>
        </p:nvSpPr>
        <p:spPr>
          <a:xfrm>
            <a:off x="496183" y="1476667"/>
            <a:ext cx="2523625" cy="81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396875" lvl="2" indent="-173038">
              <a:lnSpc>
                <a:spcPct val="90000"/>
              </a:lnSpc>
            </a:pPr>
            <a:r>
              <a:rPr lang="en-US" sz="1600" b="1" dirty="0">
                <a:solidFill>
                  <a:srgbClr val="0432FF"/>
                </a:solidFill>
              </a:rPr>
              <a:t>N400 component</a:t>
            </a:r>
          </a:p>
          <a:p>
            <a:pPr marL="396875" lvl="2" indent="-173038">
              <a:lnSpc>
                <a:spcPct val="90000"/>
              </a:lnSpc>
            </a:pPr>
            <a:r>
              <a:rPr lang="en-US" sz="1600" b="1" dirty="0" err="1">
                <a:solidFill>
                  <a:srgbClr val="C00000"/>
                </a:solidFill>
              </a:rPr>
              <a:t>Nref</a:t>
            </a:r>
            <a:r>
              <a:rPr lang="en-US" sz="1600" b="1" dirty="0">
                <a:solidFill>
                  <a:srgbClr val="C00000"/>
                </a:solidFill>
              </a:rPr>
              <a:t> component</a:t>
            </a:r>
          </a:p>
        </p:txBody>
      </p:sp>
      <p:sp>
        <p:nvSpPr>
          <p:cNvPr id="19" name="Google Shape;137;p15">
            <a:extLst>
              <a:ext uri="{FF2B5EF4-FFF2-40B4-BE49-F238E27FC236}">
                <a16:creationId xmlns:a16="http://schemas.microsoft.com/office/drawing/2014/main" id="{E161F32B-784B-BD43-B178-6472FD27A546}"/>
              </a:ext>
            </a:extLst>
          </p:cNvPr>
          <p:cNvSpPr txBox="1">
            <a:spLocks/>
          </p:cNvSpPr>
          <p:nvPr/>
        </p:nvSpPr>
        <p:spPr>
          <a:xfrm>
            <a:off x="5334888" y="4551162"/>
            <a:ext cx="3804510" cy="8158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223837" lvl="2" indent="0">
              <a:lnSpc>
                <a:spcPct val="90000"/>
              </a:lnSpc>
              <a:buNone/>
            </a:pPr>
            <a:r>
              <a:rPr lang="en-US" sz="1100" dirty="0" err="1">
                <a:solidFill>
                  <a:srgbClr val="002060"/>
                </a:solidFill>
              </a:rPr>
              <a:t>Kutas</a:t>
            </a:r>
            <a:r>
              <a:rPr lang="en-US" sz="1100" dirty="0">
                <a:solidFill>
                  <a:srgbClr val="002060"/>
                </a:solidFill>
              </a:rPr>
              <a:t> &amp; Hillyard, 1980, </a:t>
            </a:r>
            <a:r>
              <a:rPr lang="en-US" sz="1100" dirty="0" err="1">
                <a:solidFill>
                  <a:srgbClr val="780500"/>
                </a:solidFill>
              </a:rPr>
              <a:t>Nieuwland</a:t>
            </a:r>
            <a:r>
              <a:rPr lang="en-US" sz="1100" dirty="0">
                <a:solidFill>
                  <a:srgbClr val="780500"/>
                </a:solidFill>
              </a:rPr>
              <a:t> &amp; Van </a:t>
            </a:r>
            <a:r>
              <a:rPr lang="en-US" sz="1100" dirty="0" err="1">
                <a:solidFill>
                  <a:srgbClr val="780500"/>
                </a:solidFill>
              </a:rPr>
              <a:t>Berkum</a:t>
            </a:r>
            <a:r>
              <a:rPr lang="en-US" sz="1100" dirty="0">
                <a:solidFill>
                  <a:srgbClr val="780500"/>
                </a:solidFill>
              </a:rPr>
              <a:t>, 2006</a:t>
            </a:r>
            <a:endParaRPr lang="en-US" sz="1100" b="1" dirty="0">
              <a:solidFill>
                <a:srgbClr val="7805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84743B53-136A-0148-8DF8-7565C9F4180E}"/>
                  </a:ext>
                </a:extLst>
              </p14:cNvPr>
              <p14:cNvContentPartPr/>
              <p14:nvPr/>
            </p14:nvContentPartPr>
            <p14:xfrm>
              <a:off x="4544448" y="2381592"/>
              <a:ext cx="279000" cy="1209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84743B53-136A-0148-8DF8-7565C9F4180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526448" y="2363952"/>
                <a:ext cx="314640" cy="156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7223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7" grpId="0" build="p"/>
      <p:bldP spid="27" grpId="0" animBg="1"/>
      <p:bldP spid="26" grpId="0" animBg="1"/>
      <p:bldP spid="4" grpId="0" animBg="1"/>
      <p:bldP spid="28" grpId="0" animBg="1"/>
      <p:bldP spid="29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68458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rgbClr val="0432FF"/>
                </a:solidFill>
              </a:rPr>
              <a:t>N400</a:t>
            </a:r>
            <a:r>
              <a:rPr lang="en-US" dirty="0">
                <a:solidFill>
                  <a:schemeClr val="tx1"/>
                </a:solidFill>
              </a:rPr>
              <a:t> and </a:t>
            </a:r>
            <a:r>
              <a:rPr lang="en-US" dirty="0" err="1">
                <a:solidFill>
                  <a:srgbClr val="C00000"/>
                </a:solidFill>
              </a:rPr>
              <a:t>Nref</a:t>
            </a:r>
            <a:endParaRPr dirty="0">
              <a:solidFill>
                <a:srgbClr val="C00000"/>
              </a:solidFill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4294967295"/>
          </p:nvPr>
        </p:nvSpPr>
        <p:spPr>
          <a:xfrm>
            <a:off x="273534" y="2267512"/>
            <a:ext cx="1306357" cy="102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800" dirty="0"/>
              <a:t>RNP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15" name="Google Shape;95;p10">
            <a:extLst>
              <a:ext uri="{FF2B5EF4-FFF2-40B4-BE49-F238E27FC236}">
                <a16:creationId xmlns:a16="http://schemas.microsoft.com/office/drawing/2014/main" id="{C621EE04-E0C4-2645-BCA9-D3BB049BF54C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16" name="Google Shape;95;p10">
            <a:extLst>
              <a:ext uri="{FF2B5EF4-FFF2-40B4-BE49-F238E27FC236}">
                <a16:creationId xmlns:a16="http://schemas.microsoft.com/office/drawing/2014/main" id="{DD9DB49E-E034-494C-96AF-6DF6B9EC3BFA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7" name="Google Shape;95;p10">
            <a:extLst>
              <a:ext uri="{FF2B5EF4-FFF2-40B4-BE49-F238E27FC236}">
                <a16:creationId xmlns:a16="http://schemas.microsoft.com/office/drawing/2014/main" id="{4687B8E0-8FA3-CE47-ABB4-2A2863517BBB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8" name="Google Shape;95;p10">
            <a:extLst>
              <a:ext uri="{FF2B5EF4-FFF2-40B4-BE49-F238E27FC236}">
                <a16:creationId xmlns:a16="http://schemas.microsoft.com/office/drawing/2014/main" id="{9C1DAF6E-9147-C842-AE38-A39984C5D1A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9" name="Google Shape;95;p10">
            <a:extLst>
              <a:ext uri="{FF2B5EF4-FFF2-40B4-BE49-F238E27FC236}">
                <a16:creationId xmlns:a16="http://schemas.microsoft.com/office/drawing/2014/main" id="{13E7C3ED-84E7-204D-BD58-8D93545A2B18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20" name="Google Shape;95;p10">
            <a:extLst>
              <a:ext uri="{FF2B5EF4-FFF2-40B4-BE49-F238E27FC236}">
                <a16:creationId xmlns:a16="http://schemas.microsoft.com/office/drawing/2014/main" id="{549E4449-7C33-5E4A-93A4-705D61C12DAC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BC91F7-1E84-6B45-9300-219618CA5A54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Google Shape;147;p16">
            <a:extLst>
              <a:ext uri="{FF2B5EF4-FFF2-40B4-BE49-F238E27FC236}">
                <a16:creationId xmlns:a16="http://schemas.microsoft.com/office/drawing/2014/main" id="{E6AC8202-1323-9040-BD57-69400D31AE5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32802" y="1621731"/>
            <a:ext cx="3263303" cy="265142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48;p16">
            <a:extLst>
              <a:ext uri="{FF2B5EF4-FFF2-40B4-BE49-F238E27FC236}">
                <a16:creationId xmlns:a16="http://schemas.microsoft.com/office/drawing/2014/main" id="{98E015F5-821E-4D46-B632-EDCCF3976E61}"/>
              </a:ext>
            </a:extLst>
          </p:cNvPr>
          <p:cNvSpPr txBox="1"/>
          <p:nvPr/>
        </p:nvSpPr>
        <p:spPr>
          <a:xfrm>
            <a:off x="1411960" y="4273155"/>
            <a:ext cx="1516745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900" dirty="0" err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Kutas</a:t>
            </a:r>
            <a:r>
              <a:rPr lang="en-US" sz="9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and </a:t>
            </a:r>
            <a:r>
              <a:rPr lang="en-US" sz="900" dirty="0" err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Hilyard</a:t>
            </a:r>
            <a:r>
              <a:rPr lang="en-US" sz="9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1980</a:t>
            </a:r>
            <a:endParaRPr sz="900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D94B1609-0BF2-3F45-B4E5-417E2B245257}"/>
              </a:ext>
            </a:extLst>
          </p:cNvPr>
          <p:cNvCxnSpPr/>
          <p:nvPr/>
        </p:nvCxnSpPr>
        <p:spPr>
          <a:xfrm>
            <a:off x="874155" y="1723068"/>
            <a:ext cx="863850" cy="3934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2ACF8DB8-BDF3-0B4E-883C-AECB5BE5CD98}"/>
              </a:ext>
            </a:extLst>
          </p:cNvPr>
          <p:cNvSpPr/>
          <p:nvPr/>
        </p:nvSpPr>
        <p:spPr>
          <a:xfrm>
            <a:off x="1738005" y="2217809"/>
            <a:ext cx="432328" cy="1450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Left Bracket 27">
            <a:extLst>
              <a:ext uri="{FF2B5EF4-FFF2-40B4-BE49-F238E27FC236}">
                <a16:creationId xmlns:a16="http://schemas.microsoft.com/office/drawing/2014/main" id="{CD7C972F-BB9E-5B4A-B9DE-57732CB3C9D1}"/>
              </a:ext>
            </a:extLst>
          </p:cNvPr>
          <p:cNvSpPr/>
          <p:nvPr/>
        </p:nvSpPr>
        <p:spPr>
          <a:xfrm rot="16200000">
            <a:off x="1855750" y="3332918"/>
            <a:ext cx="145021" cy="653342"/>
          </a:xfrm>
          <a:prstGeom prst="leftBracket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Google Shape;158;p17">
            <a:extLst>
              <a:ext uri="{FF2B5EF4-FFF2-40B4-BE49-F238E27FC236}">
                <a16:creationId xmlns:a16="http://schemas.microsoft.com/office/drawing/2014/main" id="{95CCD4FC-58BF-9844-9AD2-98024A69FB6D}"/>
              </a:ext>
            </a:extLst>
          </p:cNvPr>
          <p:cNvSpPr txBox="1"/>
          <p:nvPr/>
        </p:nvSpPr>
        <p:spPr>
          <a:xfrm>
            <a:off x="4905618" y="3115271"/>
            <a:ext cx="3664594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</a:pPr>
            <a:r>
              <a:rPr lang="en-US" sz="800" dirty="0" err="1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Boudewyn</a:t>
            </a:r>
            <a:r>
              <a:rPr lang="en-US" sz="8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, M. (2015). Sensitivity to Referential Ambiguity in Discourse: The Role of Attention, Working Memory, and Verbal Ability</a:t>
            </a:r>
            <a:endParaRPr sz="1200" dirty="0"/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3ECBA470-525D-464D-8D91-57D05F37C5E2}"/>
              </a:ext>
            </a:extLst>
          </p:cNvPr>
          <p:cNvGrpSpPr/>
          <p:nvPr/>
        </p:nvGrpSpPr>
        <p:grpSpPr>
          <a:xfrm>
            <a:off x="4572000" y="1616143"/>
            <a:ext cx="4324950" cy="1488775"/>
            <a:chOff x="5412398" y="1970537"/>
            <a:chExt cx="3664594" cy="1261461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523228F7-8E5E-C444-9969-14D46C17B2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2186" t="67524" r="5212" b="3496"/>
            <a:stretch/>
          </p:blipFill>
          <p:spPr>
            <a:xfrm>
              <a:off x="7241780" y="1970537"/>
              <a:ext cx="1835212" cy="1260852"/>
            </a:xfrm>
            <a:prstGeom prst="rect">
              <a:avLst/>
            </a:prstGeom>
          </p:spPr>
        </p:pic>
        <p:pic>
          <p:nvPicPr>
            <p:cNvPr id="32" name="Picture 31">
              <a:extLst>
                <a:ext uri="{FF2B5EF4-FFF2-40B4-BE49-F238E27FC236}">
                  <a16:creationId xmlns:a16="http://schemas.microsoft.com/office/drawing/2014/main" id="{A89E1C17-9348-0F42-B955-872AD56A81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63037" t="19281" r="4361" b="51739"/>
            <a:stretch/>
          </p:blipFill>
          <p:spPr>
            <a:xfrm>
              <a:off x="5412398" y="1971146"/>
              <a:ext cx="1835212" cy="1260852"/>
            </a:xfrm>
            <a:prstGeom prst="rect">
              <a:avLst/>
            </a:prstGeom>
          </p:spPr>
        </p:pic>
      </p:grp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005C6C03-4C63-3246-9A38-238A08FAEA95}"/>
              </a:ext>
            </a:extLst>
          </p:cNvPr>
          <p:cNvCxnSpPr/>
          <p:nvPr/>
        </p:nvCxnSpPr>
        <p:spPr>
          <a:xfrm flipV="1">
            <a:off x="8424462" y="2067563"/>
            <a:ext cx="0" cy="292608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4AD7E521-1490-A042-917C-FA45018980F0}"/>
              </a:ext>
            </a:extLst>
          </p:cNvPr>
          <p:cNvCxnSpPr>
            <a:cxnSpLocks/>
          </p:cNvCxnSpPr>
          <p:nvPr/>
        </p:nvCxnSpPr>
        <p:spPr>
          <a:xfrm>
            <a:off x="7711440" y="2067563"/>
            <a:ext cx="713022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Right Arrow 34">
            <a:extLst>
              <a:ext uri="{FF2B5EF4-FFF2-40B4-BE49-F238E27FC236}">
                <a16:creationId xmlns:a16="http://schemas.microsoft.com/office/drawing/2014/main" id="{99788D55-4C9E-2B4C-8C45-C6677DB03F3F}"/>
              </a:ext>
            </a:extLst>
          </p:cNvPr>
          <p:cNvSpPr/>
          <p:nvPr/>
        </p:nvSpPr>
        <p:spPr>
          <a:xfrm rot="1095461">
            <a:off x="1551399" y="3076605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ight Arrow 35">
            <a:extLst>
              <a:ext uri="{FF2B5EF4-FFF2-40B4-BE49-F238E27FC236}">
                <a16:creationId xmlns:a16="http://schemas.microsoft.com/office/drawing/2014/main" id="{7DA67C1D-4C56-1941-A8BA-D37172CCFC0F}"/>
              </a:ext>
            </a:extLst>
          </p:cNvPr>
          <p:cNvSpPr/>
          <p:nvPr/>
        </p:nvSpPr>
        <p:spPr>
          <a:xfrm rot="20500591">
            <a:off x="1551704" y="1981192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Google Shape;101;p11">
            <a:extLst>
              <a:ext uri="{FF2B5EF4-FFF2-40B4-BE49-F238E27FC236}">
                <a16:creationId xmlns:a16="http://schemas.microsoft.com/office/drawing/2014/main" id="{536D86DC-AA7C-4946-8E1E-6A33D6FC4303}"/>
              </a:ext>
            </a:extLst>
          </p:cNvPr>
          <p:cNvSpPr txBox="1">
            <a:spLocks/>
          </p:cNvSpPr>
          <p:nvPr/>
        </p:nvSpPr>
        <p:spPr>
          <a:xfrm>
            <a:off x="4022083" y="3380024"/>
            <a:ext cx="4011487" cy="86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rgbClr val="C00000"/>
                </a:solidFill>
              </a:rPr>
              <a:t>Ambiguity</a:t>
            </a:r>
          </a:p>
        </p:txBody>
      </p:sp>
      <p:sp>
        <p:nvSpPr>
          <p:cNvPr id="39" name="Google Shape;101;p11">
            <a:extLst>
              <a:ext uri="{FF2B5EF4-FFF2-40B4-BE49-F238E27FC236}">
                <a16:creationId xmlns:a16="http://schemas.microsoft.com/office/drawing/2014/main" id="{7C35B73A-3CAB-7F42-BB75-FD6A248E31FD}"/>
              </a:ext>
            </a:extLst>
          </p:cNvPr>
          <p:cNvSpPr txBox="1">
            <a:spLocks/>
          </p:cNvSpPr>
          <p:nvPr/>
        </p:nvSpPr>
        <p:spPr>
          <a:xfrm>
            <a:off x="4022084" y="1187936"/>
            <a:ext cx="4011487" cy="86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Integration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1FD1024E-BE1F-0D43-B38A-E8C6F6DFD91D}"/>
              </a:ext>
            </a:extLst>
          </p:cNvPr>
          <p:cNvCxnSpPr>
            <a:cxnSpLocks/>
          </p:cNvCxnSpPr>
          <p:nvPr/>
        </p:nvCxnSpPr>
        <p:spPr>
          <a:xfrm>
            <a:off x="2254932" y="2426769"/>
            <a:ext cx="0" cy="42766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830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6.17284E-7 L 0.13785 -0.51019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92" y="-25525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03 L -0.38316 -0.0765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67" y="-38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0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25" grpId="0"/>
      <p:bldP spid="27" grpId="0" animBg="1" autoUpdateAnimBg="0"/>
      <p:bldP spid="28" grpId="0" animBg="1"/>
      <p:bldP spid="29" grpId="0"/>
      <p:bldP spid="35" grpId="0" animBg="1"/>
      <p:bldP spid="36" grpId="0" animBg="1"/>
      <p:bldP spid="37" grpId="0"/>
      <p:bldP spid="3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9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Hypothesis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74" name="Google Shape;174;p19"/>
          <p:cNvSpPr txBox="1">
            <a:spLocks noGrp="1"/>
          </p:cNvSpPr>
          <p:nvPr>
            <p:ph type="body" idx="4294967295"/>
          </p:nvPr>
        </p:nvSpPr>
        <p:spPr>
          <a:xfrm>
            <a:off x="417937" y="1328057"/>
            <a:ext cx="8308122" cy="1741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400" b="1" dirty="0"/>
              <a:t>(H1) </a:t>
            </a:r>
            <a:r>
              <a:rPr lang="en-US" sz="2400" dirty="0">
                <a:solidFill>
                  <a:srgbClr val="0432FF"/>
                </a:solidFill>
              </a:rPr>
              <a:t>Integration</a:t>
            </a:r>
            <a:r>
              <a:rPr lang="en-US" sz="2400" dirty="0"/>
              <a:t> plays a dominant role in the processing cost associated with the Repeated Name Penalty.</a:t>
            </a: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-US" sz="2400" b="1" dirty="0"/>
              <a:t>(H2) </a:t>
            </a:r>
            <a:r>
              <a:rPr lang="en-US" sz="2400" dirty="0">
                <a:solidFill>
                  <a:srgbClr val="C00000"/>
                </a:solidFill>
              </a:rPr>
              <a:t>Ambiguity</a:t>
            </a:r>
            <a:r>
              <a:rPr lang="en-US" sz="2400" dirty="0"/>
              <a:t> caused by introducing repeated names impedes the integration speed.</a:t>
            </a:r>
            <a:endParaRPr sz="2400" dirty="0"/>
          </a:p>
        </p:txBody>
      </p:sp>
      <p:sp>
        <p:nvSpPr>
          <p:cNvPr id="176" name="Google Shape;176;p19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13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5B33BCB9-5BD2-2F4B-95CE-8597E287C89C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116426AA-F577-7C42-8634-5E55D27A58BC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6DE9E1A8-9AB1-DB48-A220-342F0405C4DD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AC2CDF1F-0A7C-7447-A40E-82E21A3E8DD2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Hypothesis</a:t>
            </a:r>
            <a:endParaRPr lang="en-US" sz="900" b="1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EFDF512C-F4D6-FD4D-B233-2C2CE57C252B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B8EA04E4-22F4-F846-9595-40E2B5F70F82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0440E711-B160-AA46-B5CF-E7289170C52E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Participants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14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1D562BCA-F885-4440-BD79-930222C2CDD4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62BB0FBB-459D-4F41-BF7B-97023571D14B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E265535F-635C-9C46-85C8-85030CA45938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506650C1-E0E3-1640-9D20-31329201753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B2254E03-6EF7-6041-99BB-6081517BFB61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b="1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8B12713E-C29A-614E-938C-4DE0E24919E6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40D8D47-14BE-E549-98F0-E7DC28A9309F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82;p20">
            <a:extLst>
              <a:ext uri="{FF2B5EF4-FFF2-40B4-BE49-F238E27FC236}">
                <a16:creationId xmlns:a16="http://schemas.microsoft.com/office/drawing/2014/main" id="{D771E57A-BDC3-6F44-9F67-D1A7515CC0ED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406400" y="1033462"/>
            <a:ext cx="8367713" cy="2715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30 participants (ages 16-24).</a:t>
            </a:r>
          </a:p>
          <a:p>
            <a:pPr marL="285750" lvl="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Native English speakers.</a:t>
            </a:r>
          </a:p>
          <a:p>
            <a:pPr marL="285750" lvl="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Two-hour session.</a:t>
            </a:r>
          </a:p>
          <a:p>
            <a:pPr marL="285750" lvl="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160 sentences, </a:t>
            </a:r>
            <a:r>
              <a:rPr lang="en-US" sz="2000" dirty="0"/>
              <a:t>either with repeated names or without.</a:t>
            </a:r>
            <a:endParaRPr lang="en-US" sz="2000" b="1" dirty="0"/>
          </a:p>
          <a:p>
            <a:pPr marL="285750" lvl="0" indent="-285750">
              <a:lnSpc>
                <a:spcPct val="150000"/>
              </a:lnSpc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IRB approval and consent received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Materials and Methods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15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1D562BCA-F885-4440-BD79-930222C2CDD4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62BB0FBB-459D-4F41-BF7B-97023571D14B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E265535F-635C-9C46-85C8-85030CA45938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506650C1-E0E3-1640-9D20-31329201753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B2254E03-6EF7-6041-99BB-6081517BFB61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b="1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8B12713E-C29A-614E-938C-4DE0E24919E6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sp>
        <p:nvSpPr>
          <p:cNvPr id="19" name="Google Shape;182;p20">
            <a:extLst>
              <a:ext uri="{FF2B5EF4-FFF2-40B4-BE49-F238E27FC236}">
                <a16:creationId xmlns:a16="http://schemas.microsoft.com/office/drawing/2014/main" id="{E142BF13-2E48-F647-BB75-84C3920EC77A}"/>
              </a:ext>
            </a:extLst>
          </p:cNvPr>
          <p:cNvSpPr txBox="1">
            <a:spLocks/>
          </p:cNvSpPr>
          <p:nvPr/>
        </p:nvSpPr>
        <p:spPr>
          <a:xfrm>
            <a:off x="5658254" y="1479959"/>
            <a:ext cx="2228446" cy="31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spcBef>
                <a:spcPts val="200"/>
              </a:spcBef>
            </a:pPr>
            <a:r>
              <a:rPr lang="en-US" sz="1600" dirty="0"/>
              <a:t>SR </a:t>
            </a:r>
            <a:r>
              <a:rPr lang="en-US" sz="1600" dirty="0" err="1"/>
              <a:t>Eyelink</a:t>
            </a:r>
            <a:r>
              <a:rPr lang="en-US" sz="1600" dirty="0"/>
              <a:t> Eye Tracker</a:t>
            </a:r>
          </a:p>
          <a:p>
            <a:pPr marL="0" indent="0" algn="ctr">
              <a:spcBef>
                <a:spcPts val="200"/>
              </a:spcBef>
            </a:pPr>
            <a:endParaRPr lang="en-US" sz="1600" dirty="0"/>
          </a:p>
          <a:p>
            <a:pPr marL="0" indent="0" algn="ctr">
              <a:spcBef>
                <a:spcPts val="200"/>
              </a:spcBef>
            </a:pP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23D655-6ABC-9F49-B3C0-1A101A3F0C08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729DA97D-2A07-FC4C-87F1-A9AD47731F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622"/>
          <a:stretch/>
        </p:blipFill>
        <p:spPr>
          <a:xfrm>
            <a:off x="4618030" y="1811695"/>
            <a:ext cx="4286344" cy="2296843"/>
          </a:xfrm>
          <a:prstGeom prst="rect">
            <a:avLst/>
          </a:prstGeom>
        </p:spPr>
      </p:pic>
      <p:sp>
        <p:nvSpPr>
          <p:cNvPr id="20" name="Google Shape;182;p20">
            <a:extLst>
              <a:ext uri="{FF2B5EF4-FFF2-40B4-BE49-F238E27FC236}">
                <a16:creationId xmlns:a16="http://schemas.microsoft.com/office/drawing/2014/main" id="{9DA607DD-2D7B-604A-A6A8-CE856EFD98EF}"/>
              </a:ext>
            </a:extLst>
          </p:cNvPr>
          <p:cNvSpPr txBox="1">
            <a:spLocks/>
          </p:cNvSpPr>
          <p:nvPr/>
        </p:nvSpPr>
        <p:spPr>
          <a:xfrm>
            <a:off x="1798929" y="897255"/>
            <a:ext cx="2228446" cy="3151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spcBef>
                <a:spcPts val="200"/>
              </a:spcBef>
            </a:pPr>
            <a:r>
              <a:rPr lang="en-US" sz="1600" dirty="0"/>
              <a:t>EEG</a:t>
            </a:r>
          </a:p>
          <a:p>
            <a:pPr marL="0" indent="0" algn="ctr">
              <a:spcBef>
                <a:spcPts val="200"/>
              </a:spcBef>
            </a:pPr>
            <a:endParaRPr lang="en-US" sz="1600" dirty="0"/>
          </a:p>
          <a:p>
            <a:pPr marL="0" indent="0" algn="ctr">
              <a:spcBef>
                <a:spcPts val="200"/>
              </a:spcBef>
            </a:pPr>
            <a:endParaRPr lang="en-US" sz="1600" dirty="0"/>
          </a:p>
        </p:txBody>
      </p:sp>
      <p:sp>
        <p:nvSpPr>
          <p:cNvPr id="15" name="Google Shape;61;p9">
            <a:extLst>
              <a:ext uri="{FF2B5EF4-FFF2-40B4-BE49-F238E27FC236}">
                <a16:creationId xmlns:a16="http://schemas.microsoft.com/office/drawing/2014/main" id="{4D92956C-EF47-A644-BB52-8073E21E9E8D}"/>
              </a:ext>
            </a:extLst>
          </p:cNvPr>
          <p:cNvSpPr/>
          <p:nvPr/>
        </p:nvSpPr>
        <p:spPr>
          <a:xfrm>
            <a:off x="7420354" y="3862412"/>
            <a:ext cx="1568198" cy="26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tx2"/>
                </a:solidFill>
                <a:latin typeface="IBM Plex Sans"/>
                <a:ea typeface="IBM Plex Sans"/>
                <a:cs typeface="IBM Plex Sans"/>
                <a:sym typeface="IBM Plex Sans"/>
              </a:rPr>
              <a:t>Photo by Raghav Nathan</a:t>
            </a:r>
            <a:endParaRPr sz="900" dirty="0">
              <a:solidFill>
                <a:schemeClr val="tx2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4F7D99-E847-C34A-BFD0-660CA1DEDE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49"/>
          <a:stretch/>
        </p:blipFill>
        <p:spPr>
          <a:xfrm>
            <a:off x="1212756" y="1204699"/>
            <a:ext cx="3416300" cy="3404388"/>
          </a:xfrm>
          <a:prstGeom prst="rect">
            <a:avLst/>
          </a:prstGeom>
        </p:spPr>
      </p:pic>
      <p:sp>
        <p:nvSpPr>
          <p:cNvPr id="16" name="Google Shape;61;p9">
            <a:extLst>
              <a:ext uri="{FF2B5EF4-FFF2-40B4-BE49-F238E27FC236}">
                <a16:creationId xmlns:a16="http://schemas.microsoft.com/office/drawing/2014/main" id="{2A80E76C-1DEB-8748-BB79-F73889F804B3}"/>
              </a:ext>
            </a:extLst>
          </p:cNvPr>
          <p:cNvSpPr/>
          <p:nvPr/>
        </p:nvSpPr>
        <p:spPr>
          <a:xfrm>
            <a:off x="3104474" y="4395941"/>
            <a:ext cx="1568198" cy="26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Photo by Raghav Nathan</a:t>
            </a:r>
            <a:endParaRPr sz="9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948664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20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Materials and Methods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84" name="Google Shape;184;p20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16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1D562BCA-F885-4440-BD79-930222C2CDD4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62BB0FBB-459D-4F41-BF7B-97023571D14B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E265535F-635C-9C46-85C8-85030CA45938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506650C1-E0E3-1640-9D20-31329201753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B2254E03-6EF7-6041-99BB-6081517BFB61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b="1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8B12713E-C29A-614E-938C-4DE0E24919E6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038E0-C636-F747-9381-4A6685B535C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292" b="40835"/>
          <a:stretch/>
        </p:blipFill>
        <p:spPr>
          <a:xfrm>
            <a:off x="2330787" y="1958244"/>
            <a:ext cx="2241211" cy="2136779"/>
          </a:xfrm>
          <a:prstGeom prst="rect">
            <a:avLst/>
          </a:prstGeom>
        </p:spPr>
      </p:pic>
      <p:sp>
        <p:nvSpPr>
          <p:cNvPr id="182" name="Google Shape;182;p20"/>
          <p:cNvSpPr txBox="1">
            <a:spLocks noGrp="1"/>
          </p:cNvSpPr>
          <p:nvPr>
            <p:ph type="body" idx="4294967295"/>
          </p:nvPr>
        </p:nvSpPr>
        <p:spPr>
          <a:xfrm>
            <a:off x="406400" y="697466"/>
            <a:ext cx="8367486" cy="117372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sz="1600" dirty="0"/>
              <a:t>The region of interest was comprised of frontal and frontocentral electrodes. This region has previously been associated with the </a:t>
            </a:r>
            <a:r>
              <a:rPr lang="en-US" sz="1600" dirty="0" err="1"/>
              <a:t>Nref</a:t>
            </a:r>
            <a:r>
              <a:rPr lang="en-US" sz="1600" dirty="0"/>
              <a:t> component and the N400 component.</a:t>
            </a:r>
          </a:p>
          <a:p>
            <a:pPr marL="0" lvl="0" indent="0"/>
            <a:r>
              <a:rPr lang="en-US" sz="1600" dirty="0"/>
              <a:t>	 (</a:t>
            </a:r>
            <a:r>
              <a:rPr lang="en-US" sz="1600" dirty="0" err="1"/>
              <a:t>AFz</a:t>
            </a:r>
            <a:r>
              <a:rPr lang="en-US" sz="1600" dirty="0"/>
              <a:t>, AF3, AF4, F1, F2, F3, F4, </a:t>
            </a:r>
            <a:r>
              <a:rPr lang="en-US" sz="1600" dirty="0" err="1"/>
              <a:t>Fz</a:t>
            </a:r>
            <a:r>
              <a:rPr lang="en-US" sz="1600" dirty="0"/>
              <a:t>, FC1, FC2, FC3, FC4, </a:t>
            </a:r>
            <a:r>
              <a:rPr lang="en-US" sz="1600" dirty="0" err="1"/>
              <a:t>FCz</a:t>
            </a:r>
            <a:r>
              <a:rPr lang="en-US" sz="1600" dirty="0"/>
              <a:t>)</a:t>
            </a:r>
          </a:p>
          <a:p>
            <a:pPr marL="0" lvl="0" indent="0">
              <a:spcBef>
                <a:spcPts val="200"/>
              </a:spcBef>
            </a:pPr>
            <a:endParaRPr lang="en-US" sz="16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E036CDE-486C-A647-A27E-F788DA3C0BC1}"/>
              </a:ext>
            </a:extLst>
          </p:cNvPr>
          <p:cNvGrpSpPr/>
          <p:nvPr/>
        </p:nvGrpSpPr>
        <p:grpSpPr>
          <a:xfrm>
            <a:off x="4571998" y="1958225"/>
            <a:ext cx="2354051" cy="2136798"/>
            <a:chOff x="6173475" y="1973080"/>
            <a:chExt cx="2354051" cy="2136798"/>
          </a:xfrm>
        </p:grpSpPr>
        <p:pic>
          <p:nvPicPr>
            <p:cNvPr id="12" name="Picture 68">
              <a:extLst>
                <a:ext uri="{FF2B5EF4-FFF2-40B4-BE49-F238E27FC236}">
                  <a16:creationId xmlns:a16="http://schemas.microsoft.com/office/drawing/2014/main" id="{68F128FE-3572-354B-9870-DBD1F01153E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1382"/>
            <a:stretch/>
          </p:blipFill>
          <p:spPr bwMode="auto">
            <a:xfrm>
              <a:off x="6173475" y="1973080"/>
              <a:ext cx="2354051" cy="21367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Oval 1">
              <a:extLst>
                <a:ext uri="{FF2B5EF4-FFF2-40B4-BE49-F238E27FC236}">
                  <a16:creationId xmlns:a16="http://schemas.microsoft.com/office/drawing/2014/main" id="{4E7B4D8A-85AD-A045-B6FB-960D45FBDAF5}"/>
                </a:ext>
              </a:extLst>
            </p:cNvPr>
            <p:cNvSpPr/>
            <p:nvPr/>
          </p:nvSpPr>
          <p:spPr>
            <a:xfrm rot="5400000">
              <a:off x="7068177" y="2019085"/>
              <a:ext cx="555812" cy="932329"/>
            </a:xfrm>
            <a:prstGeom prst="ellipse">
              <a:avLst/>
            </a:prstGeom>
            <a:solidFill>
              <a:srgbClr val="FFFF00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FEE5A2AD-E460-C542-9B0E-1538205726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83626" y="2719890"/>
            <a:ext cx="3170012" cy="1783132"/>
          </a:xfrm>
          <a:prstGeom prst="rect">
            <a:avLst/>
          </a:prstGeom>
        </p:spPr>
      </p:pic>
      <p:sp>
        <p:nvSpPr>
          <p:cNvPr id="19" name="Google Shape;182;p20">
            <a:extLst>
              <a:ext uri="{FF2B5EF4-FFF2-40B4-BE49-F238E27FC236}">
                <a16:creationId xmlns:a16="http://schemas.microsoft.com/office/drawing/2014/main" id="{E142BF13-2E48-F647-BB75-84C3920EC77A}"/>
              </a:ext>
            </a:extLst>
          </p:cNvPr>
          <p:cNvSpPr txBox="1">
            <a:spLocks/>
          </p:cNvSpPr>
          <p:nvPr/>
        </p:nvSpPr>
        <p:spPr>
          <a:xfrm>
            <a:off x="402802" y="1926757"/>
            <a:ext cx="8367486" cy="8998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285750" indent="-285750">
              <a:spcBef>
                <a:spcPts val="200"/>
              </a:spcBef>
              <a:buFont typeface="Arial" panose="020B0604020202020204" pitchFamily="34" charset="0"/>
              <a:buChar char="•"/>
            </a:pPr>
            <a:r>
              <a:rPr lang="en-US" sz="1600" dirty="0"/>
              <a:t>The eye tracker monitored the participants’ eye movements during sentence reading. This ensured natural reading instead of guided reading.</a:t>
            </a:r>
          </a:p>
          <a:p>
            <a:pPr marL="0" indent="0">
              <a:spcBef>
                <a:spcPts val="200"/>
              </a:spcBef>
            </a:pPr>
            <a:endParaRPr lang="en-US" sz="1600" dirty="0"/>
          </a:p>
          <a:p>
            <a:pPr marL="0" indent="0">
              <a:spcBef>
                <a:spcPts val="200"/>
              </a:spcBef>
            </a:pPr>
            <a:endParaRPr lang="en-US" sz="1600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FE23D655-6ABC-9F49-B3C0-1A101A3F0C08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61;p9">
            <a:extLst>
              <a:ext uri="{FF2B5EF4-FFF2-40B4-BE49-F238E27FC236}">
                <a16:creationId xmlns:a16="http://schemas.microsoft.com/office/drawing/2014/main" id="{A9C3F3C1-F9E3-7345-8337-C6A7E04DF434}"/>
              </a:ext>
            </a:extLst>
          </p:cNvPr>
          <p:cNvSpPr/>
          <p:nvPr/>
        </p:nvSpPr>
        <p:spPr>
          <a:xfrm>
            <a:off x="3844957" y="4549619"/>
            <a:ext cx="1568198" cy="26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Photos by Raghav Nathan</a:t>
            </a:r>
            <a:endParaRPr sz="9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</p:spTree>
    <p:extLst>
      <p:ext uri="{BB962C8B-B14F-4D97-AF65-F5344CB8AC3E}">
        <p14:creationId xmlns:p14="http://schemas.microsoft.com/office/powerpoint/2010/main" val="3169719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Results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93" name="Google Shape;193;p2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17</a:t>
            </a:fld>
            <a:endParaRPr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5ABE97CA-4270-FA42-A200-07991485C693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32FF2B8A-1C40-F442-AD6A-4E91B6A73AC4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3B80E237-03C6-AF44-AC55-438E63DF134A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0E81EE2E-0F94-E64E-92FA-76AB19692F49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0084EE55-07A5-434A-BB4A-DF66D8B7502F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A78FB2C6-16DF-4843-9331-6273EBFE0EC8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Data and Analysis</a:t>
            </a:r>
            <a:endParaRPr lang="en-US" sz="900" b="1" dirty="0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3A711A0-909C-7242-94EA-1DFDA1296EAF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625A6C71-28B0-8C47-A11A-9A17CE8C13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1439"/>
          <a:stretch/>
        </p:blipFill>
        <p:spPr>
          <a:xfrm>
            <a:off x="3098625" y="2202023"/>
            <a:ext cx="2954526" cy="261656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09C91C7E-7B97-5643-87CE-996FDD9E171E}"/>
              </a:ext>
            </a:extLst>
          </p:cNvPr>
          <p:cNvGrpSpPr/>
          <p:nvPr/>
        </p:nvGrpSpPr>
        <p:grpSpPr>
          <a:xfrm>
            <a:off x="596624" y="2339681"/>
            <a:ext cx="7950751" cy="2464908"/>
            <a:chOff x="307297" y="1975165"/>
            <a:chExt cx="7950751" cy="2464908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6F75A70F-8A10-A743-BECF-F4B7682F8EC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525"/>
            <a:stretch/>
          </p:blipFill>
          <p:spPr>
            <a:xfrm>
              <a:off x="307297" y="1975165"/>
              <a:ext cx="2598991" cy="2464908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7FA9625-A818-CA4B-90B7-3FBF96DC653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888462" y="1975599"/>
              <a:ext cx="2689068" cy="2460442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8F868143-7605-CA46-BB94-6426A21A7E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568980" y="1975165"/>
              <a:ext cx="2689068" cy="2460443"/>
            </a:xfrm>
            <a:prstGeom prst="rect">
              <a:avLst/>
            </a:prstGeom>
          </p:spPr>
        </p:pic>
      </p:grp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95EDADF5-61ED-2D45-8F9B-5D0CC687968F}"/>
              </a:ext>
            </a:extLst>
          </p:cNvPr>
          <p:cNvCxnSpPr>
            <a:cxnSpLocks/>
          </p:cNvCxnSpPr>
          <p:nvPr/>
        </p:nvCxnSpPr>
        <p:spPr>
          <a:xfrm>
            <a:off x="1338996" y="3205582"/>
            <a:ext cx="281353" cy="181708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5723C06-0CCC-6F47-9529-2D1F0423CA7A}"/>
              </a:ext>
            </a:extLst>
          </p:cNvPr>
          <p:cNvCxnSpPr>
            <a:cxnSpLocks/>
          </p:cNvCxnSpPr>
          <p:nvPr/>
        </p:nvCxnSpPr>
        <p:spPr>
          <a:xfrm>
            <a:off x="6567110" y="3198822"/>
            <a:ext cx="281353" cy="181708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CE3E62E-16AB-0047-B13C-034551FD55E7}"/>
              </a:ext>
            </a:extLst>
          </p:cNvPr>
          <p:cNvCxnSpPr>
            <a:cxnSpLocks/>
          </p:cNvCxnSpPr>
          <p:nvPr/>
        </p:nvCxnSpPr>
        <p:spPr>
          <a:xfrm>
            <a:off x="3980822" y="3181080"/>
            <a:ext cx="281353" cy="181708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C7CEFD8D-B3C5-774D-BAA1-CC077704F637}"/>
              </a:ext>
            </a:extLst>
          </p:cNvPr>
          <p:cNvCxnSpPr>
            <a:cxnSpLocks/>
          </p:cNvCxnSpPr>
          <p:nvPr/>
        </p:nvCxnSpPr>
        <p:spPr>
          <a:xfrm>
            <a:off x="3942108" y="2424788"/>
            <a:ext cx="580215" cy="196302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7B8407BE-E23C-2B45-B27F-E64A57D989A3}"/>
              </a:ext>
            </a:extLst>
          </p:cNvPr>
          <p:cNvSpPr/>
          <p:nvPr/>
        </p:nvSpPr>
        <p:spPr>
          <a:xfrm>
            <a:off x="2234973" y="3392229"/>
            <a:ext cx="699386" cy="421385"/>
          </a:xfrm>
          <a:prstGeom prst="roundRect">
            <a:avLst/>
          </a:prstGeom>
          <a:noFill/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ounded Rectangle 27">
            <a:extLst>
              <a:ext uri="{FF2B5EF4-FFF2-40B4-BE49-F238E27FC236}">
                <a16:creationId xmlns:a16="http://schemas.microsoft.com/office/drawing/2014/main" id="{39CBB99D-8B8E-4247-9752-9D59D206F526}"/>
              </a:ext>
            </a:extLst>
          </p:cNvPr>
          <p:cNvSpPr/>
          <p:nvPr/>
        </p:nvSpPr>
        <p:spPr>
          <a:xfrm>
            <a:off x="4860190" y="3392229"/>
            <a:ext cx="699386" cy="421385"/>
          </a:xfrm>
          <a:prstGeom prst="roundRect">
            <a:avLst/>
          </a:prstGeom>
          <a:noFill/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29CED5EF-60E0-D446-BBD0-A2833D9ACE44}"/>
              </a:ext>
            </a:extLst>
          </p:cNvPr>
          <p:cNvSpPr/>
          <p:nvPr/>
        </p:nvSpPr>
        <p:spPr>
          <a:xfrm>
            <a:off x="7531427" y="3392229"/>
            <a:ext cx="699386" cy="421385"/>
          </a:xfrm>
          <a:prstGeom prst="roundRect">
            <a:avLst/>
          </a:prstGeom>
          <a:noFill/>
          <a:ln w="28575">
            <a:solidFill>
              <a:schemeClr val="bg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Google Shape;190;p21">
            <a:extLst>
              <a:ext uri="{FF2B5EF4-FFF2-40B4-BE49-F238E27FC236}">
                <a16:creationId xmlns:a16="http://schemas.microsoft.com/office/drawing/2014/main" id="{3D4B4970-97BB-CC4A-AA05-626607613AA9}"/>
              </a:ext>
            </a:extLst>
          </p:cNvPr>
          <p:cNvSpPr txBox="1">
            <a:spLocks/>
          </p:cNvSpPr>
          <p:nvPr/>
        </p:nvSpPr>
        <p:spPr>
          <a:xfrm>
            <a:off x="399142" y="861503"/>
            <a:ext cx="8229601" cy="9519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 areas marked in green show the time recorded for the N400. The dark blue line refers to a sentence that contained a Repeated Name.</a:t>
            </a:r>
          </a:p>
          <a:p>
            <a:pPr marL="285750" indent="-28575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There is no sustained negative shift, displaying a lack of an </a:t>
            </a:r>
            <a:r>
              <a:rPr lang="en-US" sz="2000" dirty="0" err="1"/>
              <a:t>Nref</a:t>
            </a:r>
            <a:r>
              <a:rPr lang="en-US" sz="2000" dirty="0"/>
              <a:t> component.</a:t>
            </a:r>
          </a:p>
        </p:txBody>
      </p:sp>
      <p:sp>
        <p:nvSpPr>
          <p:cNvPr id="190" name="Google Shape;190;p21"/>
          <p:cNvSpPr txBox="1">
            <a:spLocks noGrp="1"/>
          </p:cNvSpPr>
          <p:nvPr>
            <p:ph type="body" idx="4294967295"/>
          </p:nvPr>
        </p:nvSpPr>
        <p:spPr>
          <a:xfrm>
            <a:off x="399142" y="885405"/>
            <a:ext cx="8229601" cy="3393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 panose="020B0604020202020204" pitchFamily="34" charset="0"/>
              <a:buChar char="•"/>
            </a:pPr>
            <a:r>
              <a:rPr lang="en-US" sz="2800" dirty="0"/>
              <a:t>This topographic map shows the peak-areas at the front of the head. </a:t>
            </a:r>
          </a:p>
        </p:txBody>
      </p:sp>
      <p:sp>
        <p:nvSpPr>
          <p:cNvPr id="25" name="Google Shape;61;p9">
            <a:extLst>
              <a:ext uri="{FF2B5EF4-FFF2-40B4-BE49-F238E27FC236}">
                <a16:creationId xmlns:a16="http://schemas.microsoft.com/office/drawing/2014/main" id="{64E9C1F7-AE11-D94B-96E7-59AE7DC651F9}"/>
              </a:ext>
            </a:extLst>
          </p:cNvPr>
          <p:cNvSpPr/>
          <p:nvPr/>
        </p:nvSpPr>
        <p:spPr>
          <a:xfrm>
            <a:off x="7626046" y="4600373"/>
            <a:ext cx="1568198" cy="2657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dirty="0">
                <a:solidFill>
                  <a:schemeClr val="bg1"/>
                </a:solidFill>
                <a:latin typeface="IBM Plex Sans"/>
                <a:ea typeface="IBM Plex Sans"/>
                <a:cs typeface="IBM Plex Sans"/>
                <a:sym typeface="IBM Plex Sans"/>
              </a:rPr>
              <a:t>Graphs by Raghav Nathan</a:t>
            </a:r>
            <a:endParaRPr sz="900" dirty="0">
              <a:solidFill>
                <a:schemeClr val="bg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032CDE5-C071-C540-81FB-F72F0CCBE4C8}"/>
              </a:ext>
            </a:extLst>
          </p:cNvPr>
          <p:cNvCxnSpPr>
            <a:cxnSpLocks/>
          </p:cNvCxnSpPr>
          <p:nvPr/>
        </p:nvCxnSpPr>
        <p:spPr>
          <a:xfrm>
            <a:off x="3494346" y="2813404"/>
            <a:ext cx="580215" cy="196302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6554F9B-DB9F-7749-8912-DD117DA20F95}"/>
              </a:ext>
            </a:extLst>
          </p:cNvPr>
          <p:cNvCxnSpPr>
            <a:cxnSpLocks/>
          </p:cNvCxnSpPr>
          <p:nvPr/>
        </p:nvCxnSpPr>
        <p:spPr>
          <a:xfrm>
            <a:off x="4404756" y="2961580"/>
            <a:ext cx="580215" cy="196302"/>
          </a:xfrm>
          <a:prstGeom prst="straightConnector1">
            <a:avLst/>
          </a:prstGeom>
          <a:ln w="38100">
            <a:solidFill>
              <a:schemeClr val="bg1">
                <a:lumMod val="75000"/>
                <a:lumOff val="2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8" grpId="0" animBg="1"/>
      <p:bldP spid="29" grpId="0" animBg="1"/>
      <p:bldP spid="30" grpId="0"/>
      <p:bldP spid="190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Discussion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07" name="Google Shape;207;p23"/>
          <p:cNvSpPr txBox="1">
            <a:spLocks noGrp="1"/>
          </p:cNvSpPr>
          <p:nvPr>
            <p:ph type="body" idx="4294967295"/>
          </p:nvPr>
        </p:nvSpPr>
        <p:spPr>
          <a:xfrm>
            <a:off x="326760" y="947258"/>
            <a:ext cx="8352972" cy="31541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/>
              <a:buChar char="•"/>
            </a:pPr>
            <a:r>
              <a:rPr lang="en-US" sz="1600" dirty="0"/>
              <a:t>The analysis of variance (ANOVA) in the 160 </a:t>
            </a:r>
            <a:r>
              <a:rPr lang="en-US" sz="1600" dirty="0" err="1"/>
              <a:t>ms</a:t>
            </a:r>
            <a:r>
              <a:rPr lang="en-US" sz="1600" dirty="0"/>
              <a:t> – 360 </a:t>
            </a:r>
            <a:r>
              <a:rPr lang="en-US" sz="1600" dirty="0" err="1"/>
              <a:t>ms</a:t>
            </a:r>
            <a:r>
              <a:rPr lang="en-US" sz="1600" dirty="0"/>
              <a:t> window revealed a main effect of Prominence, F = 36.56, p&lt;.0001.</a:t>
            </a:r>
          </a:p>
          <a:p>
            <a:pPr marL="285750" lvl="0" indent="-2857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/>
              <a:buChar char="•"/>
            </a:pPr>
            <a:endParaRPr lang="en-US" sz="1200" dirty="0"/>
          </a:p>
          <a:p>
            <a:pPr marL="28575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 panose="020B0604020202020204" pitchFamily="34" charset="0"/>
              <a:buChar char="•"/>
            </a:pPr>
            <a:r>
              <a:rPr lang="en-US" sz="1600" dirty="0"/>
              <a:t>These results are consistent with many previous studies showing this pattern, the </a:t>
            </a:r>
            <a:r>
              <a:rPr lang="en-US" sz="1600" b="1" dirty="0"/>
              <a:t>electrophysical signature of the repeated-name penalty</a:t>
            </a:r>
            <a:r>
              <a:rPr lang="en-US" sz="1600" dirty="0"/>
              <a:t>. </a:t>
            </a:r>
          </a:p>
          <a:p>
            <a:pPr marL="28575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 panose="020B0604020202020204" pitchFamily="34" charset="0"/>
              <a:buChar char="•"/>
            </a:pPr>
            <a:endParaRPr sz="1200" dirty="0"/>
          </a:p>
          <a:p>
            <a:pPr marL="28575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/>
              <a:buChar char="•"/>
            </a:pPr>
            <a:r>
              <a:rPr lang="en-US" sz="1600" dirty="0"/>
              <a:t>The </a:t>
            </a:r>
            <a:r>
              <a:rPr lang="en-US" sz="1600" b="1" dirty="0"/>
              <a:t>penalty was present</a:t>
            </a:r>
            <a:r>
              <a:rPr lang="en-US" sz="1600" dirty="0"/>
              <a:t> in the regions of interest suggesting that it is broadly distributed, a pattern also present in studies such as those of Johns (2014) and Ledoux (REF). </a:t>
            </a:r>
          </a:p>
          <a:p>
            <a:pPr marL="28575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/>
              <a:buChar char="•"/>
            </a:pPr>
            <a:endParaRPr sz="1200" dirty="0"/>
          </a:p>
          <a:p>
            <a:pPr marL="285750" lvl="0" indent="-2857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085"/>
              <a:buFont typeface="Arial"/>
              <a:buChar char="•"/>
            </a:pPr>
            <a:r>
              <a:rPr lang="en-US" sz="1600" dirty="0"/>
              <a:t>There was no sustained negative shift elicited, which suggests that the </a:t>
            </a:r>
            <a:r>
              <a:rPr lang="en-US" sz="1600" dirty="0" err="1"/>
              <a:t>Nref</a:t>
            </a:r>
            <a:r>
              <a:rPr lang="en-US" sz="1600" dirty="0"/>
              <a:t> component was absent for this test.</a:t>
            </a:r>
            <a:endParaRPr sz="1600" dirty="0"/>
          </a:p>
        </p:txBody>
      </p:sp>
      <p:sp>
        <p:nvSpPr>
          <p:cNvPr id="209" name="Google Shape;209;p23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18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45375C11-038A-044A-ACE2-A2844DB382DB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D766D40B-D13C-FC41-9CC6-1C5E172702B2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E1AB7857-6AC9-FA4C-BE8C-1D9EC1EB7456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A029E706-1BA0-F843-AB35-EE8AA0DDA428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61162B05-B12F-D44E-8219-39C07BCEC1E1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F6F242DE-8DB9-B046-9843-07950042181F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Data and Analysis</a:t>
            </a:r>
            <a:endParaRPr lang="en-US" sz="900" b="1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D3D5E7-4225-204A-A2A8-3A90813AD50B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4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Conclusions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15" name="Google Shape;215;p24"/>
          <p:cNvSpPr txBox="1">
            <a:spLocks noGrp="1"/>
          </p:cNvSpPr>
          <p:nvPr>
            <p:ph type="body" idx="4294967295"/>
          </p:nvPr>
        </p:nvSpPr>
        <p:spPr>
          <a:xfrm>
            <a:off x="457200" y="1552639"/>
            <a:ext cx="8265886" cy="22695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400" b="1" dirty="0">
                <a:solidFill>
                  <a:srgbClr val="009051"/>
                </a:solidFill>
              </a:rPr>
              <a:t>(H1) </a:t>
            </a:r>
            <a:r>
              <a:rPr lang="en-US" sz="2400" dirty="0"/>
              <a:t>Integration plays a dominant role in the processing cost associated with the Repeated Name Penalty.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endParaRPr sz="2400"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</a:pPr>
            <a:r>
              <a:rPr lang="en-US" sz="2400" b="1" dirty="0">
                <a:solidFill>
                  <a:srgbClr val="C00000"/>
                </a:solidFill>
              </a:rPr>
              <a:t>(H2) </a:t>
            </a:r>
            <a:r>
              <a:rPr lang="en-US" sz="2400" dirty="0"/>
              <a:t>Ambiguity does </a:t>
            </a:r>
            <a:r>
              <a:rPr lang="en-US" sz="2400" b="1" dirty="0"/>
              <a:t>not</a:t>
            </a:r>
            <a:r>
              <a:rPr lang="en-US" sz="2400" dirty="0"/>
              <a:t> have a significant impact on the Repeated Name Penalty. </a:t>
            </a:r>
            <a:endParaRPr sz="2400" dirty="0"/>
          </a:p>
        </p:txBody>
      </p:sp>
      <p:sp>
        <p:nvSpPr>
          <p:cNvPr id="217" name="Google Shape;217;p24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6" name="Google Shape;95;p10">
            <a:extLst>
              <a:ext uri="{FF2B5EF4-FFF2-40B4-BE49-F238E27FC236}">
                <a16:creationId xmlns:a16="http://schemas.microsoft.com/office/drawing/2014/main" id="{C7CE4DE9-1B7A-6C43-83F6-A92EECF921AD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Conclusions</a:t>
            </a:r>
            <a:endParaRPr lang="en-US" sz="900" b="1" dirty="0"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AAA52D69-300E-5547-8034-DEE1F69C47F8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962C9FF6-0264-4B45-A53B-61FCC0518B68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1D68B1D6-FFC5-F54B-A1AF-0AA4929B72A6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380722D7-72AD-9D4A-BDB5-AFA5C574A4D8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956F6C27-9336-9648-A999-D8E52E43B0FC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CF6008B-9E98-9746-8C7F-CBBB5B22EBA5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body" idx="4294967295"/>
          </p:nvPr>
        </p:nvSpPr>
        <p:spPr>
          <a:xfrm>
            <a:off x="453655" y="1052538"/>
            <a:ext cx="8236689" cy="34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r>
              <a:rPr lang="en-US" sz="2400" dirty="0"/>
              <a:t>1. Raghav went to the store and he bought some milk.</a:t>
            </a:r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endParaRPr lang="en-US" sz="2400" dirty="0"/>
          </a:p>
          <a:p>
            <a:pPr marL="0" indent="0">
              <a:spcBef>
                <a:spcPts val="0"/>
              </a:spcBef>
              <a:buSzPts val="1200"/>
            </a:pPr>
            <a:r>
              <a:rPr lang="en-US" sz="2400" dirty="0"/>
              <a:t>2. Raghav went to the store and Raghav bought some milk.</a:t>
            </a:r>
            <a:endParaRPr sz="2400" dirty="0"/>
          </a:p>
        </p:txBody>
      </p:sp>
      <p:sp>
        <p:nvSpPr>
          <p:cNvPr id="44" name="Google Shape;100;p11">
            <a:extLst>
              <a:ext uri="{FF2B5EF4-FFF2-40B4-BE49-F238E27FC236}">
                <a16:creationId xmlns:a16="http://schemas.microsoft.com/office/drawing/2014/main" id="{0EC27539-426E-3942-A67F-6B1073F67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3334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Question: Which of these sentences sound better?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 flipV="1">
            <a:off x="1026942" y="1512277"/>
            <a:ext cx="211015" cy="2461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V="1">
            <a:off x="1018664" y="4056035"/>
            <a:ext cx="211015" cy="2461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 flipV="1">
            <a:off x="5337056" y="4032509"/>
            <a:ext cx="211015" cy="24618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/>
          <p:cNvSpPr/>
          <p:nvPr/>
        </p:nvSpPr>
        <p:spPr>
          <a:xfrm>
            <a:off x="5603292" y="3223324"/>
            <a:ext cx="682283" cy="932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IBM Plex Mono SemiBold" panose="020B0709050203000203" pitchFamily="49" charset="0"/>
              </a:rPr>
              <a:t>?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498689" y="4048322"/>
            <a:ext cx="96051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200"/>
            </a:pPr>
            <a:r>
              <a:rPr lang="en-US" sz="1100" dirty="0">
                <a:latin typeface="IBM Plex Mono SemiBold" panose="020B0709050203000203" pitchFamily="49" charset="0"/>
              </a:rPr>
              <a:t>New Raghav?</a:t>
            </a:r>
            <a:endParaRPr lang="en-US" sz="1100" dirty="0"/>
          </a:p>
        </p:txBody>
      </p:sp>
      <p:sp>
        <p:nvSpPr>
          <p:cNvPr id="15" name="Rectangle 14"/>
          <p:cNvSpPr/>
          <p:nvPr/>
        </p:nvSpPr>
        <p:spPr>
          <a:xfrm>
            <a:off x="2271547" y="3022820"/>
            <a:ext cx="178286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SzPts val="1200"/>
            </a:pPr>
            <a:r>
              <a:rPr lang="en-US" sz="1100" dirty="0">
                <a:latin typeface="IBM Plex Mono SemiBold" panose="020B0709050203000203" pitchFamily="49" charset="0"/>
              </a:rPr>
              <a:t>Nope, it’s the same Raghav!</a:t>
            </a:r>
            <a:endParaRPr lang="en-US" sz="1100" dirty="0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70" y="870207"/>
            <a:ext cx="1219319" cy="81140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1A110B-A664-B547-96DF-4D4A56246C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4869" y="3492217"/>
            <a:ext cx="1219319" cy="811401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852" y="993757"/>
            <a:ext cx="742115" cy="7421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38DA89D-3053-0941-9169-3F87521E7A2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00" t="24648" r="15097" b="9469"/>
          <a:stretch/>
        </p:blipFill>
        <p:spPr>
          <a:xfrm>
            <a:off x="1273241" y="689973"/>
            <a:ext cx="904048" cy="108738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7BED3C2-DB44-B740-B56F-630AE8C1E0C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00" t="24648" r="15097" b="9469"/>
          <a:stretch/>
        </p:blipFill>
        <p:spPr>
          <a:xfrm>
            <a:off x="5094649" y="683333"/>
            <a:ext cx="904048" cy="108738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F81E3B5E-74BD-9243-80F2-97447587C95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00" t="24648" r="15097" b="9469"/>
          <a:stretch/>
        </p:blipFill>
        <p:spPr>
          <a:xfrm>
            <a:off x="1237957" y="3094015"/>
            <a:ext cx="904048" cy="1087385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482FB4-33C8-6F40-84D9-D0126D4FDBFB}"/>
              </a:ext>
            </a:extLst>
          </p:cNvPr>
          <p:cNvCxnSpPr>
            <a:cxnSpLocks/>
          </p:cNvCxnSpPr>
          <p:nvPr/>
        </p:nvCxnSpPr>
        <p:spPr>
          <a:xfrm flipV="1">
            <a:off x="4912179" y="1646889"/>
            <a:ext cx="174660" cy="22016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Picture 25">
            <a:extLst>
              <a:ext uri="{FF2B5EF4-FFF2-40B4-BE49-F238E27FC236}">
                <a16:creationId xmlns:a16="http://schemas.microsoft.com/office/drawing/2014/main" id="{9C7AC4F1-E6B1-C841-B35F-C21D92B9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2852" y="3497892"/>
            <a:ext cx="742115" cy="74211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551AEA2-FB47-3F4D-AB24-EDD946973A9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1900" t="24648" r="15097" b="9469"/>
          <a:stretch/>
        </p:blipFill>
        <p:spPr>
          <a:xfrm>
            <a:off x="5570018" y="3145770"/>
            <a:ext cx="904048" cy="1087385"/>
          </a:xfrm>
          <a:prstGeom prst="rect">
            <a:avLst/>
          </a:prstGeom>
        </p:spPr>
      </p:pic>
      <p:cxnSp>
        <p:nvCxnSpPr>
          <p:cNvPr id="13" name="Straight Arrow Connector 12"/>
          <p:cNvCxnSpPr>
            <a:cxnSpLocks/>
          </p:cNvCxnSpPr>
          <p:nvPr/>
        </p:nvCxnSpPr>
        <p:spPr>
          <a:xfrm flipH="1">
            <a:off x="3519704" y="3492217"/>
            <a:ext cx="2026969" cy="302191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1646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4.81481E-6 L 0.1618 0.0018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90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1.60494E-6 L 0.13646 0.00988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4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23457E-6 L 0.16511 0.05309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247" y="26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0.00494 L 0.10399 0.03858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87" y="16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4" grpId="0"/>
      <p:bldP spid="1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Applications and Future Work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Google Shape;215;p24">
            <a:extLst>
              <a:ext uri="{FF2B5EF4-FFF2-40B4-BE49-F238E27FC236}">
                <a16:creationId xmlns:a16="http://schemas.microsoft.com/office/drawing/2014/main" id="{7B16E12D-777A-8E41-ABFD-050B216D6BA6}"/>
              </a:ext>
            </a:extLst>
          </p:cNvPr>
          <p:cNvSpPr txBox="1">
            <a:spLocks/>
          </p:cNvSpPr>
          <p:nvPr/>
        </p:nvSpPr>
        <p:spPr>
          <a:xfrm>
            <a:off x="439054" y="793687"/>
            <a:ext cx="8265886" cy="31765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Coreference processing is an area of research in natural language processing in Artificial Intelligence.</a:t>
            </a: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endParaRPr lang="en-US" sz="1800" dirty="0">
              <a:solidFill>
                <a:schemeClr val="tx1"/>
              </a:solidFill>
            </a:endParaRPr>
          </a:p>
          <a:p>
            <a:pPr marL="285750" indent="-285750">
              <a:spcBef>
                <a:spcPts val="0"/>
              </a:spcBef>
              <a:buFont typeface="Arial"/>
              <a:buChar char="•"/>
            </a:pPr>
            <a:r>
              <a:rPr lang="en-US" sz="1800" dirty="0">
                <a:solidFill>
                  <a:schemeClr val="tx1"/>
                </a:solidFill>
              </a:rPr>
              <a:t>This research will help improve natural language processing in AI when responding to emails, displaying search options on google, etc.</a:t>
            </a:r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CE4C1B38-34C9-DA43-9BB0-A520A83512D8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Conclusions</a:t>
            </a:r>
            <a:endParaRPr lang="en-US" sz="900" b="1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982CA7E0-9B0A-8B45-B815-A4CDF42B65C4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FC624BA6-B522-1343-9307-704545E3A720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441BA45C-0CFA-BD48-B203-BCC99B27347D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C4B793B0-AE7D-CC4E-ADFB-0BA622CB56B5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3" name="Google Shape;95;p10">
            <a:extLst>
              <a:ext uri="{FF2B5EF4-FFF2-40B4-BE49-F238E27FC236}">
                <a16:creationId xmlns:a16="http://schemas.microsoft.com/office/drawing/2014/main" id="{46FF5E96-0BF3-5D46-9DAF-0B231BE80124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AC8043A-E061-154E-B00E-BE854B97DE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5404" y="2317761"/>
            <a:ext cx="3013187" cy="2272464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4DE95A99-6074-304A-9A8F-9AE20C785732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25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sp>
        <p:nvSpPr>
          <p:cNvPr id="224" name="Google Shape;224;p25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Acknowledgements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6" name="Google Shape;215;p24">
            <a:extLst>
              <a:ext uri="{FF2B5EF4-FFF2-40B4-BE49-F238E27FC236}">
                <a16:creationId xmlns:a16="http://schemas.microsoft.com/office/drawing/2014/main" id="{7B16E12D-777A-8E41-ABFD-050B216D6BA6}"/>
              </a:ext>
            </a:extLst>
          </p:cNvPr>
          <p:cNvSpPr txBox="1">
            <a:spLocks/>
          </p:cNvSpPr>
          <p:nvPr/>
        </p:nvSpPr>
        <p:spPr>
          <a:xfrm>
            <a:off x="496113" y="769841"/>
            <a:ext cx="8265886" cy="23756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Parents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Mentor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Peers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/>
              <a:buChar char="•"/>
            </a:pPr>
            <a:r>
              <a:rPr lang="en-US" sz="2400" dirty="0">
                <a:solidFill>
                  <a:schemeClr val="tx1"/>
                </a:solidFill>
              </a:rPr>
              <a:t>Science Research teacher</a:t>
            </a:r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CE4C1B38-34C9-DA43-9BB0-A520A83512D8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Conclusions</a:t>
            </a:r>
            <a:endParaRPr lang="en-US" sz="900" b="1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982CA7E0-9B0A-8B45-B815-A4CDF42B65C4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FC624BA6-B522-1343-9307-704545E3A720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441BA45C-0CFA-BD48-B203-BCC99B27347D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C4B793B0-AE7D-CC4E-ADFB-0BA622CB56B5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3" name="Google Shape;95;p10">
            <a:extLst>
              <a:ext uri="{FF2B5EF4-FFF2-40B4-BE49-F238E27FC236}">
                <a16:creationId xmlns:a16="http://schemas.microsoft.com/office/drawing/2014/main" id="{46FF5E96-0BF3-5D46-9DAF-0B231BE80124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FC3DDC7-B3F6-DA43-A1D3-B61E56DB36B6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456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6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References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30" name="Google Shape;230;p26"/>
          <p:cNvSpPr txBox="1">
            <a:spLocks noGrp="1"/>
          </p:cNvSpPr>
          <p:nvPr>
            <p:ph type="body" idx="4294967295"/>
          </p:nvPr>
        </p:nvSpPr>
        <p:spPr>
          <a:xfrm>
            <a:off x="446566" y="1013638"/>
            <a:ext cx="8240233" cy="318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Almor</a:t>
            </a:r>
            <a:r>
              <a:rPr lang="en-US" sz="1100" dirty="0"/>
              <a:t>, A. (1999). Noun-Phrase Anaphora and Focus: The Informational Load Hypothesis. </a:t>
            </a:r>
            <a:r>
              <a:rPr lang="en-US" sz="1100" i="1" dirty="0"/>
              <a:t>Psychological Review</a:t>
            </a:r>
            <a:r>
              <a:rPr lang="en-US" sz="1100" dirty="0"/>
              <a:t> Vol. 106, No. 4, 748-765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Almor</a:t>
            </a:r>
            <a:r>
              <a:rPr lang="en-US" sz="1100" dirty="0"/>
              <a:t>, A. &amp; Nair, V. (2007). The Form of Referential Expressions in Discourse. </a:t>
            </a:r>
            <a:r>
              <a:rPr lang="en-US" sz="1100" i="1" dirty="0"/>
              <a:t>Language and Linguistics Compass</a:t>
            </a:r>
            <a:r>
              <a:rPr lang="en-US" sz="1100" dirty="0"/>
              <a:t> 1/1–2 84–99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Boudewyn</a:t>
            </a:r>
            <a:r>
              <a:rPr lang="en-US" sz="1100" dirty="0"/>
              <a:t>, M. (2015). </a:t>
            </a:r>
            <a:r>
              <a:rPr lang="en-US" sz="1100" i="1" dirty="0"/>
              <a:t>J </a:t>
            </a:r>
            <a:r>
              <a:rPr lang="en-US" sz="1100" i="1" dirty="0" err="1"/>
              <a:t>Cogn</a:t>
            </a:r>
            <a:r>
              <a:rPr lang="en-US" sz="1100" i="1" dirty="0"/>
              <a:t> </a:t>
            </a:r>
            <a:r>
              <a:rPr lang="en-US" sz="1100" i="1" dirty="0" err="1"/>
              <a:t>Neurosci</a:t>
            </a:r>
            <a:r>
              <a:rPr lang="en-US" sz="1100" i="1" dirty="0"/>
              <a:t>. </a:t>
            </a:r>
            <a:r>
              <a:rPr lang="en-US" sz="1100" dirty="0"/>
              <a:t>27(12):2309-23</a:t>
            </a: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Camblin</a:t>
            </a:r>
            <a:r>
              <a:rPr lang="en-US" sz="1100" dirty="0"/>
              <a:t>, C., Ledoux, K., </a:t>
            </a:r>
            <a:r>
              <a:rPr lang="en-US" sz="1100" dirty="0" err="1"/>
              <a:t>Boudewyn</a:t>
            </a:r>
            <a:r>
              <a:rPr lang="en-US" sz="1100" dirty="0"/>
              <a:t>, M., Gordon, P., &amp; </a:t>
            </a:r>
            <a:r>
              <a:rPr lang="en-US" sz="1100" dirty="0" err="1"/>
              <a:t>Swaab</a:t>
            </a:r>
            <a:r>
              <a:rPr lang="en-US" sz="1100" dirty="0"/>
              <a:t>, T. (2007). Processing new and repeated names: Effects of coreference on repetition priming with speech and fast RSVP. </a:t>
            </a:r>
            <a:r>
              <a:rPr lang="en-US" sz="1100" i="1" dirty="0"/>
              <a:t>Brain Research</a:t>
            </a:r>
            <a:r>
              <a:rPr lang="en-US" sz="1100" dirty="0"/>
              <a:t>, 1146, 172–184.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Eilers</a:t>
            </a:r>
            <a:r>
              <a:rPr lang="en-US" sz="1100" dirty="0"/>
              <a:t>, S., Tiffin-Richards, S., &amp; Schroeder, S. (2018).  The repeated name penalty effect in children’s natural reading: Evidence from eye tracking. </a:t>
            </a:r>
            <a:r>
              <a:rPr lang="en-US" sz="1100" i="1" dirty="0"/>
              <a:t>Quarterly Journal of Experimental Psychology</a:t>
            </a:r>
            <a:r>
              <a:rPr lang="en-US" sz="1100" dirty="0"/>
              <a:t>, 1-10.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Federmeier</a:t>
            </a:r>
            <a:r>
              <a:rPr lang="en-US" sz="1100" dirty="0"/>
              <a:t>, K. D., &amp; </a:t>
            </a:r>
            <a:r>
              <a:rPr lang="en-US" sz="1100" dirty="0" err="1"/>
              <a:t>Kutas</a:t>
            </a:r>
            <a:r>
              <a:rPr lang="en-US" sz="1100" dirty="0"/>
              <a:t>, M. (1999). A rose by any other name: Long-term memory structure and sentence processing. </a:t>
            </a:r>
            <a:r>
              <a:rPr lang="en-US" sz="1100" i="1" dirty="0"/>
              <a:t>Journal of Memory and Language</a:t>
            </a:r>
            <a:r>
              <a:rPr lang="en-US" sz="1100" dirty="0"/>
              <a:t>, 41, 469–495.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Gordon, P., Grosz, B., &amp; </a:t>
            </a:r>
            <a:r>
              <a:rPr lang="en-US" sz="1100" dirty="0" err="1"/>
              <a:t>Gilliom</a:t>
            </a:r>
            <a:r>
              <a:rPr lang="en-US" sz="1100" dirty="0"/>
              <a:t>, L. (1993). Pronouns, Names and the Centering of Attention in Discourse. </a:t>
            </a:r>
            <a:r>
              <a:rPr lang="en-US" sz="1100" i="1" dirty="0"/>
              <a:t>Cognitive Science,</a:t>
            </a:r>
            <a:r>
              <a:rPr lang="en-US" sz="1100" dirty="0"/>
              <a:t> 17, 311-347.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Gordon, P. &amp; Hendrick, R. (1998). The Representation and Processing of Coreference in Discourse. </a:t>
            </a:r>
            <a:r>
              <a:rPr lang="en-US" sz="1100" i="1" dirty="0"/>
              <a:t>Cognitive Science</a:t>
            </a:r>
            <a:r>
              <a:rPr lang="en-US" sz="1100" dirty="0"/>
              <a:t>, 22(4), 389-424.</a:t>
            </a:r>
            <a:endParaRPr sz="1100" dirty="0"/>
          </a:p>
        </p:txBody>
      </p:sp>
      <p:sp>
        <p:nvSpPr>
          <p:cNvPr id="232" name="Google Shape;232;p26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27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References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38" name="Google Shape;238;p27"/>
          <p:cNvSpPr txBox="1">
            <a:spLocks noGrp="1"/>
          </p:cNvSpPr>
          <p:nvPr>
            <p:ph type="body" idx="4294967295"/>
          </p:nvPr>
        </p:nvSpPr>
        <p:spPr>
          <a:xfrm>
            <a:off x="446566" y="1024266"/>
            <a:ext cx="8240233" cy="31899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Johns, C., Gordon, P., Long, D., &amp; Swaab, T. (2014).  Memory availability and referential access. </a:t>
            </a:r>
            <a:r>
              <a:rPr lang="en-US" sz="1100" i="1"/>
              <a:t>Language, Cognition and Neuroscience</a:t>
            </a:r>
            <a:r>
              <a:rPr lang="en-US" sz="1100"/>
              <a:t>, 29(1), 60-87.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Kutas, M., &amp; Hillyard, S. A. (1980). Reading senseless sentences: Brain potentials reflect semantic incongruity. </a:t>
            </a:r>
            <a:r>
              <a:rPr lang="en-US" sz="1100" i="1"/>
              <a:t>Science</a:t>
            </a:r>
            <a:r>
              <a:rPr lang="en-US" sz="1100"/>
              <a:t>, 207, 203–205.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Ledoux, K., Gordon, P., Camblin, C., &amp; Swaab, T. (2007). Coreference and Lexical Repetition: Mechanisms of Discourse Integration, </a:t>
            </a:r>
            <a:r>
              <a:rPr lang="en-US" sz="1100" i="1"/>
              <a:t>Mem Cognit.,</a:t>
            </a:r>
            <a:r>
              <a:rPr lang="en-US" sz="1100"/>
              <a:t> 2007 Jun; 35(4): 801–815</a:t>
            </a:r>
            <a:endParaRPr sz="110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Ledoux, K. &amp; Camblin, C. (2008). The Neural Mechanisms of Coreference. </a:t>
            </a:r>
            <a:r>
              <a:rPr lang="en-US" sz="1100" i="1"/>
              <a:t>Language and Linguistics Compass</a:t>
            </a:r>
            <a:r>
              <a:rPr lang="en-US" sz="1100"/>
              <a:t>, 2(6), 1013-1037.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Lezama, C. (2012). A review of the repeated name penalty: implications for null subject languages. </a:t>
            </a:r>
            <a:r>
              <a:rPr lang="en-US" sz="1100" i="1"/>
              <a:t>Revista LinguíStica</a:t>
            </a:r>
            <a:r>
              <a:rPr lang="en-US" sz="1100"/>
              <a:t>, 8(2), 22-34.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Meyer, D. E., &amp; Schvaneveldt, R. W. (1971). Facilitation in recognizing pairs of words: Evidence of a dependency in retrieval operations. </a:t>
            </a:r>
            <a:r>
              <a:rPr lang="en-US" sz="1100" i="1"/>
              <a:t>Journal of Experimental Psychology</a:t>
            </a:r>
            <a:r>
              <a:rPr lang="en-US" sz="1100"/>
              <a:t>,</a:t>
            </a:r>
            <a:br>
              <a:rPr lang="en-US" sz="1100"/>
            </a:br>
            <a:r>
              <a:rPr lang="en-US" sz="1100"/>
              <a:t>90, 227–234.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/>
              <a:t>Osterhout, L., Bersick, M., &amp; McKinnon, R. (1997). Brain potentials elicited by words: Word length and frequency predict the latency of an early negativity. </a:t>
            </a:r>
            <a:r>
              <a:rPr lang="en-US" sz="1100" i="1"/>
              <a:t>Biological Psychology</a:t>
            </a:r>
            <a:r>
              <a:rPr lang="en-US" sz="1100"/>
              <a:t>, 46, 143–168.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br>
              <a:rPr lang="en-US" sz="1100"/>
            </a:br>
            <a:endParaRPr sz="1100"/>
          </a:p>
        </p:txBody>
      </p:sp>
      <p:sp>
        <p:nvSpPr>
          <p:cNvPr id="240" name="Google Shape;240;p27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28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References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246" name="Google Shape;246;p28"/>
          <p:cNvSpPr txBox="1">
            <a:spLocks noGrp="1"/>
          </p:cNvSpPr>
          <p:nvPr>
            <p:ph type="body" idx="4294967295"/>
          </p:nvPr>
        </p:nvSpPr>
        <p:spPr>
          <a:xfrm>
            <a:off x="432390" y="1010089"/>
            <a:ext cx="8254409" cy="31615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 err="1"/>
              <a:t>Perfetti</a:t>
            </a:r>
            <a:r>
              <a:rPr lang="en-US" sz="1100" dirty="0"/>
              <a:t>, C., Yang, C., &amp; </a:t>
            </a:r>
            <a:r>
              <a:rPr lang="en-US" sz="1100" dirty="0" err="1"/>
              <a:t>Schmalhofer</a:t>
            </a:r>
            <a:r>
              <a:rPr lang="en-US" sz="1100" dirty="0"/>
              <a:t>, F. (2008). Comprehension Skill and Word-to-Text Integration Processes. </a:t>
            </a:r>
            <a:r>
              <a:rPr lang="en-US" sz="1100" i="1" dirty="0"/>
              <a:t>Applied Cognitive Psychology</a:t>
            </a:r>
            <a:r>
              <a:rPr lang="en-US" sz="1100" dirty="0"/>
              <a:t>, 22, 303–318.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Rugg, M. (1985). The Effects of Semantic Priming and Word Repetition on Event‐Related Potentials. </a:t>
            </a:r>
            <a:r>
              <a:rPr lang="en-US" sz="1100" i="1" dirty="0"/>
              <a:t>Psychophysiology</a:t>
            </a:r>
            <a:r>
              <a:rPr lang="en-US" sz="1100" dirty="0"/>
              <a:t>, 22(6), 642-647.</a:t>
            </a:r>
            <a:endParaRPr sz="1100"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100" dirty="0"/>
              <a:t>Rugg, M. &amp; Nagy, M. (1987). Lexical contribution to nonword-repetition effects: Evidence from event-related potentials. </a:t>
            </a:r>
            <a:r>
              <a:rPr lang="en-US" sz="1100" i="1" dirty="0"/>
              <a:t>Memory &amp; Cognition</a:t>
            </a:r>
            <a:r>
              <a:rPr lang="en-US" sz="1100" dirty="0"/>
              <a:t>, 15(6), 473–481.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br>
              <a:rPr lang="en-US" sz="1100" dirty="0"/>
            </a:br>
            <a:r>
              <a:rPr lang="en-US" sz="1100" dirty="0"/>
              <a:t>Rugg, M. &amp; Nagy, M. (1989). Event-related potentials and recognition memory for words. </a:t>
            </a:r>
            <a:r>
              <a:rPr lang="en-US" sz="1100" i="1" dirty="0"/>
              <a:t>Electroencephalography and Clinical Neurophysiology</a:t>
            </a:r>
            <a:r>
              <a:rPr lang="en-US" sz="1100" dirty="0"/>
              <a:t>, 72(5), 395-406. 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br>
              <a:rPr lang="en-US" sz="1100" dirty="0"/>
            </a:br>
            <a:r>
              <a:rPr lang="en-US" sz="1100" dirty="0"/>
              <a:t>Scarborough, D. L., Cortese, C., &amp; Scarborough, H. S. (1977). Frequency and repetition effects in lexical memory. </a:t>
            </a:r>
            <a:r>
              <a:rPr lang="en-US" sz="1100" i="1" dirty="0"/>
              <a:t>Journal of Experimental Psychology: Human Perception and Performance</a:t>
            </a:r>
            <a:r>
              <a:rPr lang="en-US" sz="1100" dirty="0"/>
              <a:t>, 3, 1–17.</a:t>
            </a:r>
            <a:endParaRPr dirty="0"/>
          </a:p>
          <a:p>
            <a:pPr marL="0" lvl="0" indent="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br>
              <a:rPr lang="en-US" sz="1100" dirty="0"/>
            </a:br>
            <a:r>
              <a:rPr lang="en-US" sz="1100" dirty="0" err="1"/>
              <a:t>Swaab</a:t>
            </a:r>
            <a:r>
              <a:rPr lang="en-US" sz="1100" dirty="0"/>
              <a:t>, T., </a:t>
            </a:r>
            <a:r>
              <a:rPr lang="en-US" sz="1100" dirty="0" err="1"/>
              <a:t>Camblin</a:t>
            </a:r>
            <a:r>
              <a:rPr lang="en-US" sz="1100" dirty="0"/>
              <a:t>, C., &amp; Gordon, P. (2004). Electrophysiological Evidence for Reversed Lexical Repetition Effects in Language Processing. </a:t>
            </a:r>
            <a:r>
              <a:rPr lang="en-US" sz="1100" i="1" dirty="0"/>
              <a:t>Journal of Cognitive Neuroscience</a:t>
            </a:r>
            <a:r>
              <a:rPr lang="en-US" sz="1100" dirty="0"/>
              <a:t>, 16(5), 715–726.</a:t>
            </a:r>
          </a:p>
        </p:txBody>
      </p:sp>
      <p:sp>
        <p:nvSpPr>
          <p:cNvPr id="248" name="Google Shape;248;p28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100;p11">
            <a:extLst>
              <a:ext uri="{FF2B5EF4-FFF2-40B4-BE49-F238E27FC236}">
                <a16:creationId xmlns:a16="http://schemas.microsoft.com/office/drawing/2014/main" id="{0EC27539-426E-3942-A67F-6B1073F67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1362456"/>
            <a:ext cx="9143999" cy="2286000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br>
              <a:rPr lang="en-US" sz="2800" dirty="0">
                <a:solidFill>
                  <a:schemeClr val="tx1"/>
                </a:solidFill>
              </a:rPr>
            </a:b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3600" dirty="0">
                <a:solidFill>
                  <a:schemeClr val="tx1"/>
                </a:solidFill>
              </a:rPr>
              <a:t>Questions</a:t>
            </a:r>
            <a:r>
              <a:rPr lang="en-US" sz="2800" dirty="0">
                <a:solidFill>
                  <a:schemeClr val="tx1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80018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9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sp>
        <p:nvSpPr>
          <p:cNvPr id="61" name="Google Shape;61;p9"/>
          <p:cNvSpPr/>
          <p:nvPr/>
        </p:nvSpPr>
        <p:spPr>
          <a:xfrm>
            <a:off x="3424426" y="3720832"/>
            <a:ext cx="2295144" cy="438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Raghav Nathan</a:t>
            </a:r>
            <a:endParaRPr sz="2400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4" name="Google Shape;100;p11">
            <a:extLst>
              <a:ext uri="{FF2B5EF4-FFF2-40B4-BE49-F238E27FC236}">
                <a16:creationId xmlns:a16="http://schemas.microsoft.com/office/drawing/2014/main" id="{7F6BB30D-886C-BA4F-ABBF-EB16960D254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-2"/>
            <a:ext cx="9143999" cy="2743202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algn="ctr"/>
            <a:br>
              <a:rPr lang="en-US" sz="3200" dirty="0">
                <a:solidFill>
                  <a:schemeClr val="dk1"/>
                </a:solidFill>
              </a:rPr>
            </a:br>
            <a:r>
              <a:rPr lang="en-US" sz="3200" dirty="0">
                <a:solidFill>
                  <a:schemeClr val="dk1"/>
                </a:solidFill>
              </a:rPr>
              <a:t>The Role of Referential Integration and Referential Ambiguity in Repeated Name Processing During Natural Reading</a:t>
            </a:r>
            <a:br>
              <a:rPr lang="en-US" sz="3200" dirty="0"/>
            </a:br>
            <a:endParaRPr lang="en-US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7597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0"/>
          <p:cNvSpPr txBox="1">
            <a:spLocks noGrp="1"/>
          </p:cNvSpPr>
          <p:nvPr>
            <p:ph type="body" idx="4294967295"/>
          </p:nvPr>
        </p:nvSpPr>
        <p:spPr>
          <a:xfrm>
            <a:off x="453655" y="2868711"/>
            <a:ext cx="8236689" cy="1705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indent="-171450">
              <a:spcBef>
                <a:spcPts val="0"/>
              </a:spcBef>
              <a:buSzPts val="1200"/>
              <a:buFont typeface="Arial"/>
              <a:buChar char="•"/>
            </a:pPr>
            <a:r>
              <a:rPr lang="en-US" sz="1600" b="1" dirty="0">
                <a:solidFill>
                  <a:srgbClr val="FF0000"/>
                </a:solidFill>
              </a:rPr>
              <a:t>Reference</a:t>
            </a:r>
            <a:r>
              <a:rPr lang="en-US" sz="1600" dirty="0"/>
              <a:t> is the symbolic relationship that a linguistic expression has with the concrete object it represents.</a:t>
            </a:r>
          </a:p>
          <a:p>
            <a:pPr marL="171450" indent="-171450">
              <a:spcBef>
                <a:spcPts val="0"/>
              </a:spcBef>
              <a:buSzPts val="1200"/>
              <a:buFont typeface="Arial"/>
              <a:buChar char="•"/>
            </a:pPr>
            <a:r>
              <a:rPr lang="en-US" sz="1600" b="1" dirty="0">
                <a:solidFill>
                  <a:srgbClr val="009051"/>
                </a:solidFill>
              </a:rPr>
              <a:t>Coreference</a:t>
            </a:r>
            <a:r>
              <a:rPr lang="en-US" sz="1600" dirty="0"/>
              <a:t> is the reference in one expression to the same referent in another expression.</a:t>
            </a:r>
          </a:p>
        </p:txBody>
      </p:sp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Conclusions</a:t>
            </a:r>
            <a:endParaRPr sz="900" dirty="0"/>
          </a:p>
        </p:txBody>
      </p:sp>
      <p:sp>
        <p:nvSpPr>
          <p:cNvPr id="44" name="Google Shape;100;p11">
            <a:extLst>
              <a:ext uri="{FF2B5EF4-FFF2-40B4-BE49-F238E27FC236}">
                <a16:creationId xmlns:a16="http://schemas.microsoft.com/office/drawing/2014/main" id="{0EC27539-426E-3942-A67F-6B1073F67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3334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Introduction: Coreference</a:t>
            </a:r>
          </a:p>
        </p:txBody>
      </p:sp>
      <p:sp>
        <p:nvSpPr>
          <p:cNvPr id="47" name="Google Shape;95;p10">
            <a:extLst>
              <a:ext uri="{FF2B5EF4-FFF2-40B4-BE49-F238E27FC236}">
                <a16:creationId xmlns:a16="http://schemas.microsoft.com/office/drawing/2014/main" id="{8C10BCDC-764B-DE4A-9F73-8290F21146A3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Introduction</a:t>
            </a:r>
            <a:endParaRPr lang="en-US" sz="900" b="1" dirty="0"/>
          </a:p>
        </p:txBody>
      </p:sp>
      <p:sp>
        <p:nvSpPr>
          <p:cNvPr id="48" name="Google Shape;95;p10">
            <a:extLst>
              <a:ext uri="{FF2B5EF4-FFF2-40B4-BE49-F238E27FC236}">
                <a16:creationId xmlns:a16="http://schemas.microsoft.com/office/drawing/2014/main" id="{F36C5FA3-F66E-FE48-AA9D-C46FDDCD7A49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49" name="Google Shape;95;p10">
            <a:extLst>
              <a:ext uri="{FF2B5EF4-FFF2-40B4-BE49-F238E27FC236}">
                <a16:creationId xmlns:a16="http://schemas.microsoft.com/office/drawing/2014/main" id="{6A7E4C42-09D2-484F-98A7-EC9A48088B9C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50" name="Google Shape;95;p10">
            <a:extLst>
              <a:ext uri="{FF2B5EF4-FFF2-40B4-BE49-F238E27FC236}">
                <a16:creationId xmlns:a16="http://schemas.microsoft.com/office/drawing/2014/main" id="{CBC8EF7A-156F-9445-8100-A10F8C6F95BE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51" name="Google Shape;95;p10">
            <a:extLst>
              <a:ext uri="{FF2B5EF4-FFF2-40B4-BE49-F238E27FC236}">
                <a16:creationId xmlns:a16="http://schemas.microsoft.com/office/drawing/2014/main" id="{30B295A8-FB81-1349-B256-E82ABC1D8DCE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 w="3175"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sp>
        <p:nvSpPr>
          <p:cNvPr id="78" name="Google Shape;78;p10"/>
          <p:cNvSpPr txBox="1"/>
          <p:nvPr/>
        </p:nvSpPr>
        <p:spPr>
          <a:xfrm>
            <a:off x="1571071" y="2011336"/>
            <a:ext cx="193835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Symbolic relationship = </a:t>
            </a:r>
            <a:r>
              <a:rPr lang="en-US" sz="900" b="1" i="1" dirty="0">
                <a:solidFill>
                  <a:srgbClr val="FF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Reference</a:t>
            </a:r>
            <a:endParaRPr dirty="0">
              <a:solidFill>
                <a:srgbClr val="FF0000"/>
              </a:solidFill>
            </a:endParaRPr>
          </a:p>
        </p:txBody>
      </p:sp>
      <p:sp>
        <p:nvSpPr>
          <p:cNvPr id="92" name="Google Shape;92;p10"/>
          <p:cNvSpPr txBox="1"/>
          <p:nvPr/>
        </p:nvSpPr>
        <p:spPr>
          <a:xfrm>
            <a:off x="5870815" y="2017334"/>
            <a:ext cx="2044148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Symbolic relationship = </a:t>
            </a:r>
            <a:r>
              <a:rPr lang="en-US" sz="900" b="1" i="1" dirty="0">
                <a:solidFill>
                  <a:srgbClr val="00B050"/>
                </a:solidFill>
                <a:latin typeface="IBM Plex Sans"/>
                <a:ea typeface="IBM Plex Sans"/>
                <a:cs typeface="IBM Plex Sans"/>
                <a:sym typeface="IBM Plex Sans"/>
              </a:rPr>
              <a:t>Coreference</a:t>
            </a:r>
            <a:endParaRPr dirty="0">
              <a:solidFill>
                <a:srgbClr val="00B050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DDC32B7-21F9-9646-BAB6-FA461F3ACAB7}"/>
              </a:ext>
            </a:extLst>
          </p:cNvPr>
          <p:cNvGrpSpPr/>
          <p:nvPr/>
        </p:nvGrpSpPr>
        <p:grpSpPr>
          <a:xfrm>
            <a:off x="748847" y="719155"/>
            <a:ext cx="8290309" cy="1784314"/>
            <a:chOff x="748847" y="719155"/>
            <a:chExt cx="8290309" cy="1784314"/>
          </a:xfrm>
        </p:grpSpPr>
        <p:cxnSp>
          <p:nvCxnSpPr>
            <p:cNvPr id="74" name="Google Shape;74;p10"/>
            <p:cNvCxnSpPr>
              <a:cxnSpLocks/>
              <a:stCxn id="75" idx="0"/>
            </p:cNvCxnSpPr>
            <p:nvPr/>
          </p:nvCxnSpPr>
          <p:spPr>
            <a:xfrm rot="10800000" flipH="1">
              <a:off x="1561364" y="1952194"/>
              <a:ext cx="9675" cy="27427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grpSp>
          <p:nvGrpSpPr>
            <p:cNvPr id="76" name="Google Shape;76;p10"/>
            <p:cNvGrpSpPr/>
            <p:nvPr/>
          </p:nvGrpSpPr>
          <p:grpSpPr>
            <a:xfrm>
              <a:off x="748847" y="2226470"/>
              <a:ext cx="2586397" cy="276999"/>
              <a:chOff x="6598344" y="3816628"/>
              <a:chExt cx="3448529" cy="369332"/>
            </a:xfrm>
          </p:grpSpPr>
          <p:sp>
            <p:nvSpPr>
              <p:cNvPr id="77" name="Google Shape;77;p10"/>
              <p:cNvSpPr/>
              <p:nvPr/>
            </p:nvSpPr>
            <p:spPr>
              <a:xfrm>
                <a:off x="6598344" y="3816628"/>
                <a:ext cx="3448529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noAutofit/>
              </a:bodyPr>
              <a:lstStyle/>
              <a:p>
                <a:pPr marL="342900" marR="0" lvl="1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200" b="0" i="0" u="none" strike="noStrike" cap="none" dirty="0">
                    <a:solidFill>
                      <a:schemeClr val="dk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1. </a:t>
                </a:r>
                <a:r>
                  <a:rPr lang="en-US" sz="1200" b="1" i="0" u="none" strike="noStrike" cap="none" dirty="0">
                    <a:solidFill>
                      <a:srgbClr val="FF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Raghav</a:t>
                </a:r>
                <a:r>
                  <a:rPr lang="en-US" sz="1200" b="0" i="0" u="none" strike="noStrike" cap="none" dirty="0">
                    <a:solidFill>
                      <a:srgbClr val="FF0000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 </a:t>
                </a:r>
                <a:r>
                  <a:rPr lang="en-US" sz="1200" b="0" i="0" u="none" strike="noStrike" cap="none" dirty="0">
                    <a:solidFill>
                      <a:schemeClr val="dk1"/>
                    </a:solidFill>
                    <a:latin typeface="IBM Plex Sans"/>
                    <a:ea typeface="IBM Plex Sans"/>
                    <a:cs typeface="IBM Plex Sans"/>
                    <a:sym typeface="IBM Plex Sans"/>
                  </a:rPr>
                  <a:t>went to the store.</a:t>
                </a:r>
                <a:endParaRPr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  <p:sp>
            <p:nvSpPr>
              <p:cNvPr id="75" name="Google Shape;75;p10"/>
              <p:cNvSpPr/>
              <p:nvPr/>
            </p:nvSpPr>
            <p:spPr>
              <a:xfrm>
                <a:off x="7399272" y="3816628"/>
                <a:ext cx="564857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68575" tIns="34275" rIns="68575" bIns="34275" anchor="ctr" anchorCtr="0">
                <a:noAutofit/>
              </a:bodyPr>
              <a:lstStyle/>
              <a:p>
                <a:pPr marL="0" marR="0" lvl="0" indent="0" algn="ctr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013">
                  <a:solidFill>
                    <a:schemeClr val="lt1"/>
                  </a:solidFill>
                  <a:latin typeface="IBM Plex Sans"/>
                  <a:ea typeface="IBM Plex Sans"/>
                  <a:cs typeface="IBM Plex Sans"/>
                  <a:sym typeface="IBM Plex Sans"/>
                </a:endParaRPr>
              </a:p>
            </p:txBody>
          </p:sp>
        </p:grpSp>
        <p:sp>
          <p:nvSpPr>
            <p:cNvPr id="79" name="Google Shape;79;p10"/>
            <p:cNvSpPr txBox="1"/>
            <p:nvPr/>
          </p:nvSpPr>
          <p:spPr>
            <a:xfrm>
              <a:off x="1360105" y="719157"/>
              <a:ext cx="510076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Object</a:t>
              </a:r>
              <a:endParaRPr dirty="0"/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47147" y="2226469"/>
              <a:ext cx="57920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2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. </a:t>
              </a:r>
              <a:r>
                <a:rPr lang="en-US" sz="1200" b="1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Raghav</a:t>
              </a:r>
              <a:r>
                <a:rPr lang="en-US" sz="1200" b="0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went to the store and </a:t>
              </a:r>
              <a:r>
                <a:rPr lang="en-US" sz="1200" b="1" i="0" u="none" strike="noStrike" cap="none" dirty="0">
                  <a:solidFill>
                    <a:srgbClr val="00B05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he</a:t>
              </a:r>
              <a:r>
                <a:rPr lang="en-US" sz="1200" b="0" i="0" u="none" strike="noStrike" cap="none" dirty="0">
                  <a:solidFill>
                    <a:srgbClr val="00B05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-US" sz="1200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bought some milk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.</a:t>
              </a:r>
              <a:endParaRPr sz="1200" b="0" i="0" u="none" strike="noStrike" cap="none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85" name="Google Shape;85;p10"/>
            <p:cNvCxnSpPr>
              <a:cxnSpLocks/>
              <a:stCxn id="86" idx="0"/>
            </p:cNvCxnSpPr>
            <p:nvPr/>
          </p:nvCxnSpPr>
          <p:spPr>
            <a:xfrm rot="10800000" flipH="1">
              <a:off x="4059665" y="1952194"/>
              <a:ext cx="9675" cy="27427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86" name="Google Shape;86;p10"/>
            <p:cNvSpPr/>
            <p:nvPr/>
          </p:nvSpPr>
          <p:spPr>
            <a:xfrm>
              <a:off x="3847844" y="2226469"/>
              <a:ext cx="423643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87" name="Google Shape;87;p10"/>
            <p:cNvSpPr txBox="1"/>
            <p:nvPr/>
          </p:nvSpPr>
          <p:spPr>
            <a:xfrm>
              <a:off x="4069371" y="2011336"/>
              <a:ext cx="69281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Reference</a:t>
              </a:r>
              <a:endParaRPr/>
            </a:p>
          </p:txBody>
        </p:sp>
        <p:sp>
          <p:nvSpPr>
            <p:cNvPr id="88" name="Google Shape;88;p10"/>
            <p:cNvSpPr txBox="1"/>
            <p:nvPr/>
          </p:nvSpPr>
          <p:spPr>
            <a:xfrm>
              <a:off x="3845298" y="719155"/>
              <a:ext cx="510076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Object</a:t>
              </a:r>
              <a:endParaRPr dirty="0"/>
            </a:p>
          </p:txBody>
        </p:sp>
        <p:sp>
          <p:nvSpPr>
            <p:cNvPr id="90" name="Google Shape;90;p10"/>
            <p:cNvSpPr/>
            <p:nvPr/>
          </p:nvSpPr>
          <p:spPr>
            <a:xfrm>
              <a:off x="5651080" y="2219085"/>
              <a:ext cx="213612" cy="2135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91" name="Google Shape;91;p10"/>
            <p:cNvCxnSpPr>
              <a:cxnSpLocks/>
            </p:cNvCxnSpPr>
            <p:nvPr/>
          </p:nvCxnSpPr>
          <p:spPr>
            <a:xfrm flipH="1" flipV="1">
              <a:off x="4510305" y="1517934"/>
              <a:ext cx="1437258" cy="71987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lgDash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1F0F3B3-F718-AB4E-86EB-E1649421F27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00" t="24648" r="15097" b="9469"/>
            <a:stretch/>
          </p:blipFill>
          <p:spPr>
            <a:xfrm>
              <a:off x="1203227" y="924985"/>
              <a:ext cx="784373" cy="943440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00F519-1C57-484A-B6AF-C875CA52E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00" t="24648" r="15097" b="9469"/>
            <a:stretch/>
          </p:blipFill>
          <p:spPr>
            <a:xfrm>
              <a:off x="3708150" y="915134"/>
              <a:ext cx="784373" cy="943440"/>
            </a:xfrm>
            <a:prstGeom prst="rect">
              <a:avLst/>
            </a:prstGeom>
          </p:spPr>
        </p:pic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6A7BC61F-0459-7D44-B2B2-F3772F33C581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Google Shape;70;p10">
            <a:extLst>
              <a:ext uri="{FF2B5EF4-FFF2-40B4-BE49-F238E27FC236}">
                <a16:creationId xmlns:a16="http://schemas.microsoft.com/office/drawing/2014/main" id="{F1F3C163-4A2C-A941-BFFF-B696FD21A1F3}"/>
              </a:ext>
            </a:extLst>
          </p:cNvPr>
          <p:cNvSpPr txBox="1">
            <a:spLocks/>
          </p:cNvSpPr>
          <p:nvPr/>
        </p:nvSpPr>
        <p:spPr>
          <a:xfrm>
            <a:off x="488917" y="3910097"/>
            <a:ext cx="8166162" cy="7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 algn="ctr">
              <a:spcBef>
                <a:spcPts val="0"/>
              </a:spcBef>
              <a:buSzPts val="1200"/>
            </a:pPr>
            <a:r>
              <a:rPr lang="en-US" sz="1600" b="1" dirty="0">
                <a:solidFill>
                  <a:srgbClr val="009051"/>
                </a:solidFill>
              </a:rPr>
              <a:t>Coreference</a:t>
            </a:r>
            <a:endParaRPr lang="en-US" sz="1600" dirty="0"/>
          </a:p>
        </p:txBody>
      </p:sp>
      <p:sp>
        <p:nvSpPr>
          <p:cNvPr id="55" name="Google Shape;70;p10">
            <a:extLst>
              <a:ext uri="{FF2B5EF4-FFF2-40B4-BE49-F238E27FC236}">
                <a16:creationId xmlns:a16="http://schemas.microsoft.com/office/drawing/2014/main" id="{07055A28-00B7-C744-A14F-82CF4EFDD033}"/>
              </a:ext>
            </a:extLst>
          </p:cNvPr>
          <p:cNvSpPr txBox="1">
            <a:spLocks/>
          </p:cNvSpPr>
          <p:nvPr/>
        </p:nvSpPr>
        <p:spPr>
          <a:xfrm>
            <a:off x="1497694" y="4346332"/>
            <a:ext cx="2088929" cy="7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200"/>
            </a:pPr>
            <a:r>
              <a:rPr lang="en-US" sz="1600" b="1" dirty="0">
                <a:solidFill>
                  <a:srgbClr val="0070C0"/>
                </a:solidFill>
              </a:rPr>
              <a:t>Cognitive Science</a:t>
            </a:r>
            <a:endParaRPr lang="en-US" sz="1600" dirty="0">
              <a:solidFill>
                <a:srgbClr val="0070C0"/>
              </a:solidFill>
            </a:endParaRPr>
          </a:p>
        </p:txBody>
      </p:sp>
      <p:sp>
        <p:nvSpPr>
          <p:cNvPr id="56" name="Google Shape;70;p10">
            <a:extLst>
              <a:ext uri="{FF2B5EF4-FFF2-40B4-BE49-F238E27FC236}">
                <a16:creationId xmlns:a16="http://schemas.microsoft.com/office/drawing/2014/main" id="{7D0F8C02-BC06-984D-ADE5-5B14D4BB0A75}"/>
              </a:ext>
            </a:extLst>
          </p:cNvPr>
          <p:cNvSpPr txBox="1">
            <a:spLocks/>
          </p:cNvSpPr>
          <p:nvPr/>
        </p:nvSpPr>
        <p:spPr>
          <a:xfrm>
            <a:off x="6155636" y="4346207"/>
            <a:ext cx="2088929" cy="7726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200"/>
            </a:pPr>
            <a:r>
              <a:rPr lang="en-US" sz="1600" b="1" dirty="0">
                <a:solidFill>
                  <a:srgbClr val="009193"/>
                </a:solidFill>
              </a:rPr>
              <a:t>Computer Science</a:t>
            </a:r>
            <a:endParaRPr lang="en-US" sz="1600" dirty="0">
              <a:solidFill>
                <a:srgbClr val="00919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92" grpId="0"/>
      <p:bldP spid="54" grpId="0"/>
      <p:bldP spid="55" grpId="0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10"/>
          <p:cNvSpPr txBox="1">
            <a:spLocks noGrp="1"/>
          </p:cNvSpPr>
          <p:nvPr>
            <p:ph type="sldNum" idx="12"/>
          </p:nvPr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00" dirty="0"/>
              <a:t>Conclusions</a:t>
            </a:r>
            <a:endParaRPr sz="900" dirty="0"/>
          </a:p>
        </p:txBody>
      </p:sp>
      <p:sp>
        <p:nvSpPr>
          <p:cNvPr id="44" name="Google Shape;100;p11">
            <a:extLst>
              <a:ext uri="{FF2B5EF4-FFF2-40B4-BE49-F238E27FC236}">
                <a16:creationId xmlns:a16="http://schemas.microsoft.com/office/drawing/2014/main" id="{0EC27539-426E-3942-A67F-6B1073F67F4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3334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Introduction: Coreference Processing</a:t>
            </a:r>
          </a:p>
        </p:txBody>
      </p:sp>
      <p:sp>
        <p:nvSpPr>
          <p:cNvPr id="47" name="Google Shape;95;p10">
            <a:extLst>
              <a:ext uri="{FF2B5EF4-FFF2-40B4-BE49-F238E27FC236}">
                <a16:creationId xmlns:a16="http://schemas.microsoft.com/office/drawing/2014/main" id="{8C10BCDC-764B-DE4A-9F73-8290F21146A3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Introduction</a:t>
            </a:r>
            <a:endParaRPr lang="en-US" sz="900" b="1" dirty="0"/>
          </a:p>
        </p:txBody>
      </p:sp>
      <p:sp>
        <p:nvSpPr>
          <p:cNvPr id="48" name="Google Shape;95;p10">
            <a:extLst>
              <a:ext uri="{FF2B5EF4-FFF2-40B4-BE49-F238E27FC236}">
                <a16:creationId xmlns:a16="http://schemas.microsoft.com/office/drawing/2014/main" id="{F36C5FA3-F66E-FE48-AA9D-C46FDDCD7A49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49" name="Google Shape;95;p10">
            <a:extLst>
              <a:ext uri="{FF2B5EF4-FFF2-40B4-BE49-F238E27FC236}">
                <a16:creationId xmlns:a16="http://schemas.microsoft.com/office/drawing/2014/main" id="{6A7E4C42-09D2-484F-98A7-EC9A48088B9C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50" name="Google Shape;95;p10">
            <a:extLst>
              <a:ext uri="{FF2B5EF4-FFF2-40B4-BE49-F238E27FC236}">
                <a16:creationId xmlns:a16="http://schemas.microsoft.com/office/drawing/2014/main" id="{CBC8EF7A-156F-9445-8100-A10F8C6F95BE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51" name="Google Shape;95;p10">
            <a:extLst>
              <a:ext uri="{FF2B5EF4-FFF2-40B4-BE49-F238E27FC236}">
                <a16:creationId xmlns:a16="http://schemas.microsoft.com/office/drawing/2014/main" id="{30B295A8-FB81-1349-B256-E82ABC1D8DCE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sp>
        <p:nvSpPr>
          <p:cNvPr id="78" name="Google Shape;78;p10"/>
          <p:cNvSpPr txBox="1"/>
          <p:nvPr/>
        </p:nvSpPr>
        <p:spPr>
          <a:xfrm>
            <a:off x="1571071" y="2011336"/>
            <a:ext cx="1938351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Symbolic relationship = </a:t>
            </a:r>
            <a:r>
              <a:rPr lang="en-US" sz="900" b="1" i="1" dirty="0">
                <a:solidFill>
                  <a:srgbClr val="FF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Reference</a:t>
            </a:r>
            <a:endParaRPr dirty="0">
              <a:solidFill>
                <a:srgbClr val="FF0000"/>
              </a:solidFill>
            </a:endParaRPr>
          </a:p>
        </p:txBody>
      </p:sp>
      <p:cxnSp>
        <p:nvCxnSpPr>
          <p:cNvPr id="74" name="Google Shape;74;p10"/>
          <p:cNvCxnSpPr>
            <a:cxnSpLocks/>
            <a:stCxn id="75" idx="0"/>
          </p:cNvCxnSpPr>
          <p:nvPr/>
        </p:nvCxnSpPr>
        <p:spPr>
          <a:xfrm rot="10800000" flipH="1">
            <a:off x="1561364" y="1952194"/>
            <a:ext cx="9675" cy="274275"/>
          </a:xfrm>
          <a:prstGeom prst="straightConnector1">
            <a:avLst/>
          </a:prstGeom>
          <a:noFill/>
          <a:ln w="38100" cap="flat" cmpd="sng">
            <a:solidFill>
              <a:schemeClr val="dk1"/>
            </a:solidFill>
            <a:prstDash val="solid"/>
            <a:round/>
            <a:headEnd type="none" w="sm" len="sm"/>
            <a:tailEnd type="triangle" w="med" len="med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</p:cxnSp>
      <p:grpSp>
        <p:nvGrpSpPr>
          <p:cNvPr id="76" name="Google Shape;76;p10"/>
          <p:cNvGrpSpPr/>
          <p:nvPr/>
        </p:nvGrpSpPr>
        <p:grpSpPr>
          <a:xfrm>
            <a:off x="748847" y="2226470"/>
            <a:ext cx="2586397" cy="276999"/>
            <a:chOff x="6598344" y="3816628"/>
            <a:chExt cx="3448529" cy="369332"/>
          </a:xfrm>
        </p:grpSpPr>
        <p:sp>
          <p:nvSpPr>
            <p:cNvPr id="77" name="Google Shape;77;p10"/>
            <p:cNvSpPr/>
            <p:nvPr/>
          </p:nvSpPr>
          <p:spPr>
            <a:xfrm>
              <a:off x="6598344" y="3816628"/>
              <a:ext cx="3448529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1. </a:t>
              </a:r>
              <a:r>
                <a:rPr lang="en-US" sz="1200" b="1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Raghav</a:t>
              </a:r>
              <a:r>
                <a:rPr lang="en-US" sz="1200" b="0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went to the store.</a:t>
              </a:r>
              <a:endParaRPr sz="1200" b="0" i="0" u="none" strike="noStrike" cap="none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sp>
          <p:nvSpPr>
            <p:cNvPr id="75" name="Google Shape;75;p10"/>
            <p:cNvSpPr/>
            <p:nvPr/>
          </p:nvSpPr>
          <p:spPr>
            <a:xfrm>
              <a:off x="7399272" y="3816628"/>
              <a:ext cx="564857" cy="3693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75" tIns="34275" rIns="68575" bIns="3427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013">
                <a:solidFill>
                  <a:schemeClr val="lt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</p:grpSp>
      <p:sp>
        <p:nvSpPr>
          <p:cNvPr id="79" name="Google Shape;79;p10"/>
          <p:cNvSpPr txBox="1"/>
          <p:nvPr/>
        </p:nvSpPr>
        <p:spPr>
          <a:xfrm>
            <a:off x="1360105" y="719157"/>
            <a:ext cx="510076" cy="230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Object</a:t>
            </a:r>
            <a:endParaRPr dirty="0"/>
          </a:p>
        </p:txBody>
      </p:sp>
      <p:sp>
        <p:nvSpPr>
          <p:cNvPr id="86" name="Google Shape;86;p10"/>
          <p:cNvSpPr/>
          <p:nvPr/>
        </p:nvSpPr>
        <p:spPr>
          <a:xfrm>
            <a:off x="3847844" y="2226469"/>
            <a:ext cx="42364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89" name="Google Shape;89;p10"/>
          <p:cNvSpPr txBox="1"/>
          <p:nvPr/>
        </p:nvSpPr>
        <p:spPr>
          <a:xfrm>
            <a:off x="3708150" y="2527908"/>
            <a:ext cx="1279517" cy="2553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(</a:t>
            </a:r>
            <a:r>
              <a:rPr lang="en-US" sz="900" b="1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Antecedent</a:t>
            </a: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)</a:t>
            </a:r>
            <a:endParaRPr dirty="0"/>
          </a:p>
        </p:txBody>
      </p:sp>
      <p:sp>
        <p:nvSpPr>
          <p:cNvPr id="90" name="Google Shape;90;p10"/>
          <p:cNvSpPr/>
          <p:nvPr/>
        </p:nvSpPr>
        <p:spPr>
          <a:xfrm>
            <a:off x="5651080" y="2219085"/>
            <a:ext cx="213612" cy="2135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13">
              <a:solidFill>
                <a:schemeClr val="lt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93" name="Google Shape;93;p10"/>
          <p:cNvSpPr txBox="1"/>
          <p:nvPr/>
        </p:nvSpPr>
        <p:spPr>
          <a:xfrm>
            <a:off x="5691184" y="2518421"/>
            <a:ext cx="752598" cy="2742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(</a:t>
            </a:r>
            <a:r>
              <a:rPr lang="en-US" sz="900" b="1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Anaphor</a:t>
            </a:r>
            <a:r>
              <a:rPr lang="en-US" sz="900" i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)</a:t>
            </a:r>
            <a:endParaRPr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C1F0F3B3-F718-AB4E-86EB-E1649421F27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0" t="24648" r="15097" b="9469"/>
          <a:stretch/>
        </p:blipFill>
        <p:spPr>
          <a:xfrm>
            <a:off x="1203227" y="924985"/>
            <a:ext cx="784373" cy="943440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E9CB118F-5C27-5C45-805A-548C3589EB5F}"/>
              </a:ext>
            </a:extLst>
          </p:cNvPr>
          <p:cNvGrpSpPr/>
          <p:nvPr/>
        </p:nvGrpSpPr>
        <p:grpSpPr>
          <a:xfrm>
            <a:off x="3247147" y="719155"/>
            <a:ext cx="5792009" cy="1784313"/>
            <a:chOff x="3247147" y="719155"/>
            <a:chExt cx="5792009" cy="1784313"/>
          </a:xfrm>
        </p:grpSpPr>
        <p:sp>
          <p:nvSpPr>
            <p:cNvPr id="92" name="Google Shape;92;p10"/>
            <p:cNvSpPr txBox="1"/>
            <p:nvPr/>
          </p:nvSpPr>
          <p:spPr>
            <a:xfrm>
              <a:off x="5870815" y="2017334"/>
              <a:ext cx="204414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Symbolic relationship = </a:t>
              </a:r>
              <a:r>
                <a:rPr lang="en-US" sz="900" b="1" i="1" dirty="0">
                  <a:solidFill>
                    <a:srgbClr val="00B05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Coreference</a:t>
              </a:r>
              <a:endParaRPr dirty="0">
                <a:solidFill>
                  <a:srgbClr val="00B050"/>
                </a:solidFill>
              </a:endParaRPr>
            </a:p>
          </p:txBody>
        </p:sp>
        <p:sp>
          <p:nvSpPr>
            <p:cNvPr id="82" name="Google Shape;82;p10"/>
            <p:cNvSpPr/>
            <p:nvPr/>
          </p:nvSpPr>
          <p:spPr>
            <a:xfrm>
              <a:off x="3247147" y="2226469"/>
              <a:ext cx="5792009" cy="27699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342900" marR="0" lvl="1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2. </a:t>
              </a:r>
              <a:r>
                <a:rPr lang="en-US" sz="1200" b="1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Raghav</a:t>
              </a:r>
              <a:r>
                <a:rPr lang="en-US" sz="1200" b="0" i="0" u="none" strike="noStrike" cap="none" dirty="0">
                  <a:solidFill>
                    <a:srgbClr val="FF000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went to the store and </a:t>
              </a:r>
              <a:r>
                <a:rPr lang="en-US" sz="1200" b="1" i="0" u="none" strike="noStrike" cap="none" dirty="0">
                  <a:solidFill>
                    <a:srgbClr val="00B05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he</a:t>
              </a:r>
              <a:r>
                <a:rPr lang="en-US" sz="1200" b="0" i="0" u="none" strike="noStrike" cap="none" dirty="0">
                  <a:solidFill>
                    <a:srgbClr val="00B050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 </a:t>
              </a:r>
              <a:r>
                <a:rPr lang="en-US" sz="1200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bought some milk</a:t>
              </a:r>
              <a:r>
                <a:rPr lang="en-US" sz="1200" b="0" i="0" u="none" strike="noStrike" cap="none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.</a:t>
              </a:r>
              <a:endParaRPr sz="1200" b="0" i="0" u="none" strike="noStrike" cap="none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endParaRPr>
            </a:p>
          </p:txBody>
        </p:sp>
        <p:cxnSp>
          <p:nvCxnSpPr>
            <p:cNvPr id="85" name="Google Shape;85;p10"/>
            <p:cNvCxnSpPr>
              <a:cxnSpLocks/>
              <a:stCxn id="86" idx="0"/>
            </p:cNvCxnSpPr>
            <p:nvPr/>
          </p:nvCxnSpPr>
          <p:spPr>
            <a:xfrm rot="10800000" flipH="1">
              <a:off x="4059665" y="1952194"/>
              <a:ext cx="9675" cy="274275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solid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sp>
          <p:nvSpPr>
            <p:cNvPr id="87" name="Google Shape;87;p10"/>
            <p:cNvSpPr txBox="1"/>
            <p:nvPr/>
          </p:nvSpPr>
          <p:spPr>
            <a:xfrm>
              <a:off x="4069371" y="2011336"/>
              <a:ext cx="692818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Reference</a:t>
              </a:r>
              <a:endParaRPr/>
            </a:p>
          </p:txBody>
        </p:sp>
        <p:sp>
          <p:nvSpPr>
            <p:cNvPr id="88" name="Google Shape;88;p10"/>
            <p:cNvSpPr txBox="1"/>
            <p:nvPr/>
          </p:nvSpPr>
          <p:spPr>
            <a:xfrm>
              <a:off x="3845298" y="719155"/>
              <a:ext cx="510076" cy="23083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900" i="1" dirty="0">
                  <a:solidFill>
                    <a:schemeClr val="dk1"/>
                  </a:solidFill>
                  <a:latin typeface="IBM Plex Sans"/>
                  <a:ea typeface="IBM Plex Sans"/>
                  <a:cs typeface="IBM Plex Sans"/>
                  <a:sym typeface="IBM Plex Sans"/>
                </a:rPr>
                <a:t>Object</a:t>
              </a:r>
              <a:endParaRPr dirty="0"/>
            </a:p>
          </p:txBody>
        </p:sp>
        <p:cxnSp>
          <p:nvCxnSpPr>
            <p:cNvPr id="91" name="Google Shape;91;p10"/>
            <p:cNvCxnSpPr>
              <a:cxnSpLocks/>
            </p:cNvCxnSpPr>
            <p:nvPr/>
          </p:nvCxnSpPr>
          <p:spPr>
            <a:xfrm flipH="1" flipV="1">
              <a:off x="4510305" y="1517934"/>
              <a:ext cx="1437258" cy="719876"/>
            </a:xfrm>
            <a:prstGeom prst="straightConnector1">
              <a:avLst/>
            </a:prstGeom>
            <a:noFill/>
            <a:ln w="38100" cap="flat" cmpd="sng">
              <a:solidFill>
                <a:schemeClr val="dk1"/>
              </a:solidFill>
              <a:prstDash val="lgDash"/>
              <a:round/>
              <a:headEnd type="none" w="sm" len="sm"/>
              <a:tailEnd type="triangle" w="med" len="med"/>
            </a:ln>
            <a:effectLst>
              <a:outerShdw blurRad="40000" dist="23000" dir="5400000" rotWithShape="0">
                <a:srgbClr val="000000">
                  <a:alpha val="34901"/>
                </a:srgbClr>
              </a:outerShdw>
            </a:effectLst>
          </p:spPr>
        </p:cxn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C600F519-1C57-484A-B6AF-C875CA52E1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1900" t="24648" r="15097" b="9469"/>
            <a:stretch/>
          </p:blipFill>
          <p:spPr>
            <a:xfrm>
              <a:off x="3708150" y="915134"/>
              <a:ext cx="784373" cy="943440"/>
            </a:xfrm>
            <a:prstGeom prst="rect">
              <a:avLst/>
            </a:prstGeom>
          </p:spPr>
        </p:pic>
      </p:grpSp>
      <p:sp>
        <p:nvSpPr>
          <p:cNvPr id="36" name="Google Shape;77;p10">
            <a:extLst>
              <a:ext uri="{FF2B5EF4-FFF2-40B4-BE49-F238E27FC236}">
                <a16:creationId xmlns:a16="http://schemas.microsoft.com/office/drawing/2014/main" id="{4D6C45CC-5FB1-954C-8D05-770A71E9846F}"/>
              </a:ext>
            </a:extLst>
          </p:cNvPr>
          <p:cNvSpPr/>
          <p:nvPr/>
        </p:nvSpPr>
        <p:spPr>
          <a:xfrm>
            <a:off x="576982" y="3897862"/>
            <a:ext cx="258639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Word that </a:t>
            </a:r>
            <a:r>
              <a:rPr lang="en-US" sz="1200" b="1" dirty="0">
                <a:solidFill>
                  <a:srgbClr val="FF0000"/>
                </a:solidFill>
                <a:latin typeface="IBM Plex Sans"/>
                <a:ea typeface="IBM Plex Sans"/>
                <a:cs typeface="IBM Plex Sans"/>
                <a:sym typeface="IBM Plex Sans"/>
              </a:rPr>
              <a:t>introduces</a:t>
            </a:r>
            <a:r>
              <a:rPr lang="en-US" sz="12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entity</a:t>
            </a:r>
            <a:endParaRPr sz="1200" b="0" i="0" u="none" strike="noStrike" cap="none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sp>
        <p:nvSpPr>
          <p:cNvPr id="37" name="Google Shape;77;p10">
            <a:extLst>
              <a:ext uri="{FF2B5EF4-FFF2-40B4-BE49-F238E27FC236}">
                <a16:creationId xmlns:a16="http://schemas.microsoft.com/office/drawing/2014/main" id="{30A47257-57A8-9343-B0A7-CFB942756D66}"/>
              </a:ext>
            </a:extLst>
          </p:cNvPr>
          <p:cNvSpPr/>
          <p:nvPr/>
        </p:nvSpPr>
        <p:spPr>
          <a:xfrm>
            <a:off x="5231218" y="3837237"/>
            <a:ext cx="2923953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marR="0" lvl="1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Word that </a:t>
            </a:r>
            <a:r>
              <a:rPr lang="en-US" sz="1200" b="1" dirty="0">
                <a:solidFill>
                  <a:srgbClr val="00B050"/>
                </a:solidFill>
                <a:latin typeface="IBM Plex Sans"/>
                <a:ea typeface="IBM Plex Sans"/>
                <a:cs typeface="IBM Plex Sans"/>
                <a:sym typeface="IBM Plex Sans"/>
              </a:rPr>
              <a:t>refers</a:t>
            </a:r>
            <a:r>
              <a:rPr lang="en-US" sz="1200" b="1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 </a:t>
            </a:r>
            <a:r>
              <a:rPr lang="en-US" sz="1200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to previous entity</a:t>
            </a:r>
            <a:endParaRPr sz="1200" b="0" i="0" u="none" strike="noStrike" cap="none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183E8C7-7223-E945-B2F4-94043C263B57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78429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1.60494E-6 L -0.15712 -0.00123 " pathEditMode="relative" rAng="0" ptsTypes="AA">
                                      <p:cBhvr>
                                        <p:cTn id="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65" y="-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6.17284E-7 L -0.23559 0.16574 " pathEditMode="relative" rAng="0" ptsTypes="AA">
                                      <p:cBhvr>
                                        <p:cTn id="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88" y="8272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8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1.97531E-6 L 0.06997 0.15895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490" y="7932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500" fill="hold"/>
                                        <p:tgtEl>
                                          <p:spTgt spid="9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" grpId="0"/>
      <p:bldP spid="79" grpId="0"/>
      <p:bldP spid="89" grpId="0"/>
      <p:bldP spid="89" grpId="1"/>
      <p:bldP spid="89" grpId="2"/>
      <p:bldP spid="93" grpId="0"/>
      <p:bldP spid="93" grpId="1"/>
      <p:bldP spid="93" grpId="2"/>
      <p:bldP spid="36" grpId="0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68458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Introduction: Repeated Name Penalty (RNP)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4294967295"/>
          </p:nvPr>
        </p:nvSpPr>
        <p:spPr>
          <a:xfrm>
            <a:off x="304482" y="823710"/>
            <a:ext cx="4585658" cy="39077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171450" lvl="0" indent="-171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800" dirty="0"/>
              <a:t>Types of anaphors include </a:t>
            </a:r>
            <a:r>
              <a:rPr lang="en-US" sz="1800" b="1" dirty="0">
                <a:solidFill>
                  <a:srgbClr val="00B050"/>
                </a:solidFill>
              </a:rPr>
              <a:t>pronouns</a:t>
            </a:r>
            <a:r>
              <a:rPr lang="en-US" sz="1800" b="1" dirty="0"/>
              <a:t> </a:t>
            </a:r>
            <a:r>
              <a:rPr lang="en-US" sz="1800" dirty="0"/>
              <a:t>(e.g., he, she, they),</a:t>
            </a:r>
            <a:r>
              <a:rPr lang="en-US" sz="1800" b="1" dirty="0"/>
              <a:t> </a:t>
            </a:r>
            <a:r>
              <a:rPr lang="en-US" sz="1800" dirty="0"/>
              <a:t>and</a:t>
            </a:r>
            <a:r>
              <a:rPr lang="en-US" sz="1800" b="1" dirty="0"/>
              <a:t> </a:t>
            </a:r>
            <a:r>
              <a:rPr lang="en-US" sz="1800" b="1" dirty="0">
                <a:solidFill>
                  <a:srgbClr val="0432FF"/>
                </a:solidFill>
              </a:rPr>
              <a:t>repeated names</a:t>
            </a:r>
            <a:r>
              <a:rPr lang="en-US" sz="1800" b="1" dirty="0"/>
              <a:t>. </a:t>
            </a:r>
            <a:endParaRPr sz="2400" dirty="0"/>
          </a:p>
          <a:p>
            <a:pPr marL="223836" lvl="2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/>
              <a:t>1. </a:t>
            </a:r>
            <a:r>
              <a:rPr lang="en-US" sz="1800" b="1" dirty="0">
                <a:solidFill>
                  <a:srgbClr val="FF0000"/>
                </a:solidFill>
              </a:rPr>
              <a:t>Raghav</a:t>
            </a:r>
            <a:r>
              <a:rPr lang="en-US" sz="1800" dirty="0">
                <a:solidFill>
                  <a:srgbClr val="FF0000"/>
                </a:solidFill>
              </a:rPr>
              <a:t> </a:t>
            </a:r>
            <a:r>
              <a:rPr lang="en-US" sz="1800" dirty="0"/>
              <a:t>went to the store and </a:t>
            </a:r>
            <a:r>
              <a:rPr lang="en-US" sz="1800" b="1" dirty="0">
                <a:solidFill>
                  <a:srgbClr val="00B050"/>
                </a:solidFill>
              </a:rPr>
              <a:t>he</a:t>
            </a:r>
            <a:r>
              <a:rPr lang="en-US" sz="1800" dirty="0">
                <a:solidFill>
                  <a:srgbClr val="00B050"/>
                </a:solidFill>
              </a:rPr>
              <a:t> </a:t>
            </a:r>
            <a:r>
              <a:rPr lang="en-US" sz="1800" dirty="0"/>
              <a:t>bought some milk.</a:t>
            </a:r>
            <a:endParaRPr sz="2400" dirty="0"/>
          </a:p>
          <a:p>
            <a:pPr marL="223836" lvl="2" indent="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</a:pPr>
            <a:r>
              <a:rPr lang="en-US" sz="1800" dirty="0"/>
              <a:t>2. </a:t>
            </a:r>
            <a:r>
              <a:rPr lang="en-US" sz="1800" b="1" dirty="0">
                <a:solidFill>
                  <a:srgbClr val="FF0000"/>
                </a:solidFill>
              </a:rPr>
              <a:t>Raghav</a:t>
            </a:r>
            <a:r>
              <a:rPr lang="en-US" sz="1800" dirty="0"/>
              <a:t> went to the store and </a:t>
            </a:r>
            <a:r>
              <a:rPr lang="en-US" sz="1800" b="1" dirty="0">
                <a:solidFill>
                  <a:srgbClr val="0432FF"/>
                </a:solidFill>
              </a:rPr>
              <a:t>Raghav</a:t>
            </a:r>
            <a:r>
              <a:rPr lang="en-US" sz="1800" dirty="0"/>
              <a:t> bought some milk.</a:t>
            </a:r>
            <a:endParaRPr sz="2400" dirty="0"/>
          </a:p>
          <a:p>
            <a:pPr marL="171450" lvl="0" indent="-1714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800" dirty="0"/>
              <a:t>Repeated name anaphors = slow comprehension.</a:t>
            </a:r>
            <a:endParaRPr sz="2400" dirty="0"/>
          </a:p>
          <a:p>
            <a:pPr marL="171450" lvl="0" indent="-171450" algn="l" rtl="0"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Char char="•"/>
            </a:pPr>
            <a:r>
              <a:rPr lang="en-US" sz="1800" dirty="0"/>
              <a:t>This effect on coreference is called the </a:t>
            </a:r>
            <a:r>
              <a:rPr lang="en-US" sz="1800" b="1" dirty="0"/>
              <a:t>Repeated Name Penalty (RNP) .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  <p:sp>
        <p:nvSpPr>
          <p:cNvPr id="15" name="Google Shape;95;p10">
            <a:extLst>
              <a:ext uri="{FF2B5EF4-FFF2-40B4-BE49-F238E27FC236}">
                <a16:creationId xmlns:a16="http://schemas.microsoft.com/office/drawing/2014/main" id="{C621EE04-E0C4-2645-BCA9-D3BB049BF54C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16" name="Google Shape;95;p10">
            <a:extLst>
              <a:ext uri="{FF2B5EF4-FFF2-40B4-BE49-F238E27FC236}">
                <a16:creationId xmlns:a16="http://schemas.microsoft.com/office/drawing/2014/main" id="{DD9DB49E-E034-494C-96AF-6DF6B9EC3BFA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7" name="Google Shape;95;p10">
            <a:extLst>
              <a:ext uri="{FF2B5EF4-FFF2-40B4-BE49-F238E27FC236}">
                <a16:creationId xmlns:a16="http://schemas.microsoft.com/office/drawing/2014/main" id="{4687B8E0-8FA3-CE47-ABB4-2A2863517BBB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8" name="Google Shape;95;p10">
            <a:extLst>
              <a:ext uri="{FF2B5EF4-FFF2-40B4-BE49-F238E27FC236}">
                <a16:creationId xmlns:a16="http://schemas.microsoft.com/office/drawing/2014/main" id="{9C1DAF6E-9147-C842-AE38-A39984C5D1A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9" name="Google Shape;95;p10">
            <a:extLst>
              <a:ext uri="{FF2B5EF4-FFF2-40B4-BE49-F238E27FC236}">
                <a16:creationId xmlns:a16="http://schemas.microsoft.com/office/drawing/2014/main" id="{13E7C3ED-84E7-204D-BD58-8D93545A2B18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20" name="Google Shape;95;p10">
            <a:extLst>
              <a:ext uri="{FF2B5EF4-FFF2-40B4-BE49-F238E27FC236}">
                <a16:creationId xmlns:a16="http://schemas.microsoft.com/office/drawing/2014/main" id="{549E4449-7C33-5E4A-93A4-705D61C12DAC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D1CB476-9DB2-F446-8C7E-CD00671726FB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B0C31137-7BB8-8F41-83B0-EB7330ADB6EB}"/>
              </a:ext>
            </a:extLst>
          </p:cNvPr>
          <p:cNvGrpSpPr/>
          <p:nvPr/>
        </p:nvGrpSpPr>
        <p:grpSpPr>
          <a:xfrm>
            <a:off x="5228439" y="697938"/>
            <a:ext cx="3846090" cy="3876523"/>
            <a:chOff x="5529281" y="823709"/>
            <a:chExt cx="3080955" cy="3388491"/>
          </a:xfrm>
        </p:grpSpPr>
        <p:pic>
          <p:nvPicPr>
            <p:cNvPr id="103" name="Google Shape;103;p11"/>
            <p:cNvPicPr preferRelativeResize="0"/>
            <p:nvPr/>
          </p:nvPicPr>
          <p:blipFill rotWithShape="1">
            <a:blip r:embed="rId3">
              <a:alphaModFix/>
            </a:blip>
            <a:srcRect l="13997" t="2735" r="21912" b="8606"/>
            <a:stretch/>
          </p:blipFill>
          <p:spPr>
            <a:xfrm>
              <a:off x="5550408" y="823709"/>
              <a:ext cx="2903089" cy="3388491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767B3382-9802-9442-9E38-48735DBA8BEC}"/>
                </a:ext>
              </a:extLst>
            </p:cNvPr>
            <p:cNvSpPr/>
            <p:nvPr/>
          </p:nvSpPr>
          <p:spPr>
            <a:xfrm>
              <a:off x="7552410" y="2477930"/>
              <a:ext cx="727668" cy="44813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B5ACC8AB-839E-1248-9E47-613B827D67C7}"/>
                </a:ext>
              </a:extLst>
            </p:cNvPr>
            <p:cNvSpPr txBox="1"/>
            <p:nvPr/>
          </p:nvSpPr>
          <p:spPr>
            <a:xfrm>
              <a:off x="7502429" y="2466684"/>
              <a:ext cx="949032" cy="22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highlight>
                    <a:srgbClr val="0432FF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Repeated Name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3201D403-ECC7-C748-8BC8-52EEF40D9160}"/>
                </a:ext>
              </a:extLst>
            </p:cNvPr>
            <p:cNvSpPr txBox="1"/>
            <p:nvPr/>
          </p:nvSpPr>
          <p:spPr>
            <a:xfrm>
              <a:off x="7502429" y="2594514"/>
              <a:ext cx="995258" cy="22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solidFill>
                    <a:schemeClr val="tx2"/>
                  </a:solidFill>
                  <a:highlight>
                    <a:srgbClr val="008000"/>
                  </a:highlight>
                  <a:latin typeface="Times New Roman" panose="02020603050405020304" pitchFamily="18" charset="0"/>
                  <a:cs typeface="Times New Roman" panose="02020603050405020304" pitchFamily="18" charset="0"/>
                </a:rPr>
                <a:t>Pronoun – Name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BC43BD6-18ED-8D4D-A40E-2F8F9B0F4F37}"/>
                </a:ext>
              </a:extLst>
            </p:cNvPr>
            <p:cNvSpPr/>
            <p:nvPr/>
          </p:nvSpPr>
          <p:spPr>
            <a:xfrm>
              <a:off x="6428233" y="3942914"/>
              <a:ext cx="1249988" cy="245981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71E1F5A-E6D5-1E42-BCB6-6346359E0967}"/>
                </a:ext>
              </a:extLst>
            </p:cNvPr>
            <p:cNvSpPr txBox="1"/>
            <p:nvPr/>
          </p:nvSpPr>
          <p:spPr>
            <a:xfrm>
              <a:off x="6617458" y="3942844"/>
              <a:ext cx="1145995" cy="2286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Sentence Number</a:t>
              </a:r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563E8D9-6606-A847-A81F-E07189C23D2A}"/>
                </a:ext>
              </a:extLst>
            </p:cNvPr>
            <p:cNvSpPr/>
            <p:nvPr/>
          </p:nvSpPr>
          <p:spPr>
            <a:xfrm rot="16200000">
              <a:off x="4896749" y="2474330"/>
              <a:ext cx="1474629" cy="145400"/>
            </a:xfrm>
            <a:prstGeom prst="rect">
              <a:avLst/>
            </a:prstGeom>
            <a:solidFill>
              <a:schemeClr val="tx2"/>
            </a:solidFill>
            <a:ln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7836D55D-AD17-5947-8B20-49E849F5CF21}"/>
                </a:ext>
              </a:extLst>
            </p:cNvPr>
            <p:cNvSpPr txBox="1"/>
            <p:nvPr/>
          </p:nvSpPr>
          <p:spPr>
            <a:xfrm rot="16200000">
              <a:off x="5018861" y="2244752"/>
              <a:ext cx="1230406" cy="2095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Reading Time (</a:t>
              </a:r>
              <a:r>
                <a:rPr lang="en-US" sz="11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ms</a:t>
              </a:r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1D3D4814-1649-AB41-A896-6A8C929E91AD}"/>
                </a:ext>
              </a:extLst>
            </p:cNvPr>
            <p:cNvSpPr/>
            <p:nvPr/>
          </p:nvSpPr>
          <p:spPr>
            <a:xfrm>
              <a:off x="7502429" y="2702646"/>
              <a:ext cx="1107807" cy="2286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1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Pronoun – Pronoun</a:t>
              </a:r>
            </a:p>
          </p:txBody>
        </p:sp>
      </p:grp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C69339CA-0C1C-1E4F-AD55-9C018B7E2A61}"/>
              </a:ext>
            </a:extLst>
          </p:cNvPr>
          <p:cNvCxnSpPr>
            <a:cxnSpLocks/>
          </p:cNvCxnSpPr>
          <p:nvPr/>
        </p:nvCxnSpPr>
        <p:spPr>
          <a:xfrm flipH="1">
            <a:off x="6993467" y="1754659"/>
            <a:ext cx="575047" cy="167274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B0DBD74F-CCA0-9F4A-AF63-34F4E69EE4A5}"/>
              </a:ext>
            </a:extLst>
          </p:cNvPr>
          <p:cNvCxnSpPr>
            <a:cxnSpLocks/>
          </p:cNvCxnSpPr>
          <p:nvPr/>
        </p:nvCxnSpPr>
        <p:spPr>
          <a:xfrm flipH="1">
            <a:off x="7577667" y="1337733"/>
            <a:ext cx="575733" cy="423334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098F8F48-B687-CF40-9A1E-652E482DDAAD}"/>
              </a:ext>
            </a:extLst>
          </p:cNvPr>
          <p:cNvCxnSpPr>
            <a:cxnSpLocks/>
          </p:cNvCxnSpPr>
          <p:nvPr/>
        </p:nvCxnSpPr>
        <p:spPr>
          <a:xfrm flipH="1">
            <a:off x="6426200" y="1921933"/>
            <a:ext cx="584200" cy="1253067"/>
          </a:xfrm>
          <a:prstGeom prst="line">
            <a:avLst/>
          </a:prstGeom>
          <a:ln w="28575">
            <a:solidFill>
              <a:srgbClr val="0432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2" name="Google Shape;102;p11"/>
          <p:cNvSpPr txBox="1"/>
          <p:nvPr/>
        </p:nvSpPr>
        <p:spPr>
          <a:xfrm>
            <a:off x="7023480" y="4546059"/>
            <a:ext cx="2053512" cy="4341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5"/>
              <a:buFont typeface="Arial"/>
              <a:buNone/>
            </a:pPr>
            <a:r>
              <a:rPr lang="en-US" sz="825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(Gordon, Grosz, &amp; </a:t>
            </a:r>
            <a:r>
              <a:rPr lang="en-US" sz="825" dirty="0" err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Gilliom</a:t>
            </a:r>
            <a:r>
              <a:rPr lang="en-US" sz="825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1993)</a:t>
            </a:r>
            <a:endParaRPr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25"/>
              <a:buFont typeface="Arial"/>
              <a:buNone/>
            </a:pPr>
            <a:endParaRPr sz="825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30" name="Google Shape;77;p10">
            <a:extLst>
              <a:ext uri="{FF2B5EF4-FFF2-40B4-BE49-F238E27FC236}">
                <a16:creationId xmlns:a16="http://schemas.microsoft.com/office/drawing/2014/main" id="{408EF3DF-239D-C64A-B1B1-FDB39F49371B}"/>
              </a:ext>
            </a:extLst>
          </p:cNvPr>
          <p:cNvSpPr/>
          <p:nvPr/>
        </p:nvSpPr>
        <p:spPr>
          <a:xfrm>
            <a:off x="5656660" y="714905"/>
            <a:ext cx="3067591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algn="just"/>
            <a:r>
              <a:rPr lang="en-US" sz="1200" b="0" i="0" u="none" strike="noStrike" cap="none" dirty="0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rPr>
              <a:t>Mean reading time for each sentence</a:t>
            </a:r>
            <a:endParaRPr sz="1200" b="0" i="0" u="none" strike="noStrike" cap="none" dirty="0">
              <a:solidFill>
                <a:schemeClr val="dk1"/>
              </a:solidFill>
              <a:latin typeface="IBM Plex Sans"/>
              <a:ea typeface="IBM Plex Sans"/>
              <a:cs typeface="IBM Plex Sans"/>
              <a:sym typeface="IBM Plex Sans"/>
            </a:endParaRP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014F9C1-8EEC-9B48-8A36-15004CDED9AC}"/>
              </a:ext>
            </a:extLst>
          </p:cNvPr>
          <p:cNvCxnSpPr>
            <a:cxnSpLocks/>
          </p:cNvCxnSpPr>
          <p:nvPr/>
        </p:nvCxnSpPr>
        <p:spPr>
          <a:xfrm flipH="1">
            <a:off x="6436360" y="2519680"/>
            <a:ext cx="574040" cy="956734"/>
          </a:xfrm>
          <a:prstGeom prst="line">
            <a:avLst/>
          </a:prstGeom>
          <a:ln w="28575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117DB24B-CF0A-DD4E-A7BF-F254401F4EEB}"/>
              </a:ext>
            </a:extLst>
          </p:cNvPr>
          <p:cNvCxnSpPr>
            <a:cxnSpLocks/>
          </p:cNvCxnSpPr>
          <p:nvPr/>
        </p:nvCxnSpPr>
        <p:spPr>
          <a:xfrm flipH="1">
            <a:off x="7007013" y="2079413"/>
            <a:ext cx="579120" cy="431818"/>
          </a:xfrm>
          <a:prstGeom prst="line">
            <a:avLst/>
          </a:prstGeom>
          <a:ln w="28575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9BF98001-89B2-E445-B6F1-D79C169DD524}"/>
              </a:ext>
            </a:extLst>
          </p:cNvPr>
          <p:cNvCxnSpPr>
            <a:cxnSpLocks/>
          </p:cNvCxnSpPr>
          <p:nvPr/>
        </p:nvCxnSpPr>
        <p:spPr>
          <a:xfrm flipH="1">
            <a:off x="7599680" y="1923627"/>
            <a:ext cx="575734" cy="142240"/>
          </a:xfrm>
          <a:prstGeom prst="line">
            <a:avLst/>
          </a:prstGeom>
          <a:ln w="28575">
            <a:solidFill>
              <a:srgbClr val="009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043C192F-A580-9C43-B523-C3FFCD334765}"/>
              </a:ext>
            </a:extLst>
          </p:cNvPr>
          <p:cNvSpPr/>
          <p:nvPr/>
        </p:nvSpPr>
        <p:spPr>
          <a:xfrm>
            <a:off x="3833279" y="1481658"/>
            <a:ext cx="342795" cy="298813"/>
          </a:xfrm>
          <a:prstGeom prst="rect">
            <a:avLst/>
          </a:prstGeom>
          <a:noFill/>
          <a:ln>
            <a:solidFill>
              <a:srgbClr val="00905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DFE87418-D0DA-CD42-99AE-A22A15EEA25F}"/>
              </a:ext>
            </a:extLst>
          </p:cNvPr>
          <p:cNvSpPr/>
          <p:nvPr/>
        </p:nvSpPr>
        <p:spPr>
          <a:xfrm>
            <a:off x="3834027" y="2189176"/>
            <a:ext cx="876347" cy="298813"/>
          </a:xfrm>
          <a:prstGeom prst="rect">
            <a:avLst/>
          </a:prstGeom>
          <a:noFill/>
          <a:ln>
            <a:solidFill>
              <a:srgbClr val="0432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68458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The Cause of RNP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4294967295"/>
          </p:nvPr>
        </p:nvSpPr>
        <p:spPr>
          <a:xfrm>
            <a:off x="273534" y="2267512"/>
            <a:ext cx="1306357" cy="102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800" dirty="0"/>
              <a:t>RNP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7</a:t>
            </a:fld>
            <a:endParaRPr/>
          </a:p>
        </p:txBody>
      </p:sp>
      <p:sp>
        <p:nvSpPr>
          <p:cNvPr id="15" name="Google Shape;95;p10">
            <a:extLst>
              <a:ext uri="{FF2B5EF4-FFF2-40B4-BE49-F238E27FC236}">
                <a16:creationId xmlns:a16="http://schemas.microsoft.com/office/drawing/2014/main" id="{C621EE04-E0C4-2645-BCA9-D3BB049BF54C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16" name="Google Shape;95;p10">
            <a:extLst>
              <a:ext uri="{FF2B5EF4-FFF2-40B4-BE49-F238E27FC236}">
                <a16:creationId xmlns:a16="http://schemas.microsoft.com/office/drawing/2014/main" id="{DD9DB49E-E034-494C-96AF-6DF6B9EC3BFA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7" name="Google Shape;95;p10">
            <a:extLst>
              <a:ext uri="{FF2B5EF4-FFF2-40B4-BE49-F238E27FC236}">
                <a16:creationId xmlns:a16="http://schemas.microsoft.com/office/drawing/2014/main" id="{4687B8E0-8FA3-CE47-ABB4-2A2863517BBB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8" name="Google Shape;95;p10">
            <a:extLst>
              <a:ext uri="{FF2B5EF4-FFF2-40B4-BE49-F238E27FC236}">
                <a16:creationId xmlns:a16="http://schemas.microsoft.com/office/drawing/2014/main" id="{9C1DAF6E-9147-C842-AE38-A39984C5D1A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9" name="Google Shape;95;p10">
            <a:extLst>
              <a:ext uri="{FF2B5EF4-FFF2-40B4-BE49-F238E27FC236}">
                <a16:creationId xmlns:a16="http://schemas.microsoft.com/office/drawing/2014/main" id="{13E7C3ED-84E7-204D-BD58-8D93545A2B18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20" name="Google Shape;95;p10">
            <a:extLst>
              <a:ext uri="{FF2B5EF4-FFF2-40B4-BE49-F238E27FC236}">
                <a16:creationId xmlns:a16="http://schemas.microsoft.com/office/drawing/2014/main" id="{549E4449-7C33-5E4A-93A4-705D61C12DAC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BC91F7-1E84-6B45-9300-219618CA5A54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01;p11">
            <a:extLst>
              <a:ext uri="{FF2B5EF4-FFF2-40B4-BE49-F238E27FC236}">
                <a16:creationId xmlns:a16="http://schemas.microsoft.com/office/drawing/2014/main" id="{726E4901-0B77-D249-ABB2-19BF20BC9BE8}"/>
              </a:ext>
            </a:extLst>
          </p:cNvPr>
          <p:cNvSpPr txBox="1">
            <a:spLocks/>
          </p:cNvSpPr>
          <p:nvPr/>
        </p:nvSpPr>
        <p:spPr>
          <a:xfrm>
            <a:off x="4022084" y="1187936"/>
            <a:ext cx="4011487" cy="31005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Integration</a:t>
            </a:r>
          </a:p>
          <a:p>
            <a:pPr marL="0" indent="0">
              <a:spcBef>
                <a:spcPts val="0"/>
              </a:spcBef>
              <a:buSzPts val="1100"/>
            </a:pPr>
            <a:endParaRPr lang="en-US" sz="4800" dirty="0"/>
          </a:p>
          <a:p>
            <a:pPr marL="0" indent="0">
              <a:spcBef>
                <a:spcPts val="0"/>
              </a:spcBef>
              <a:buSzPts val="1100"/>
            </a:pPr>
            <a:endParaRPr lang="en-US" sz="4800" dirty="0"/>
          </a:p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rgbClr val="C00000"/>
                </a:solidFill>
              </a:rPr>
              <a:t>Ambiguity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7F765DE-7223-7F40-8892-C822C66C9579}"/>
              </a:ext>
            </a:extLst>
          </p:cNvPr>
          <p:cNvSpPr/>
          <p:nvPr/>
        </p:nvSpPr>
        <p:spPr>
          <a:xfrm rot="1095461">
            <a:off x="1551399" y="3076605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E2C8733-6112-DE4B-8620-9719235D10CD}"/>
              </a:ext>
            </a:extLst>
          </p:cNvPr>
          <p:cNvSpPr/>
          <p:nvPr/>
        </p:nvSpPr>
        <p:spPr>
          <a:xfrm rot="20500591">
            <a:off x="1551704" y="1981192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49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1"/>
          <p:cNvSpPr txBox="1">
            <a:spLocks noGrp="1"/>
          </p:cNvSpPr>
          <p:nvPr>
            <p:ph type="title"/>
          </p:nvPr>
        </p:nvSpPr>
        <p:spPr>
          <a:xfrm>
            <a:off x="-1" y="0"/>
            <a:ext cx="9143999" cy="684585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The Cause of RNP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01" name="Google Shape;101;p11"/>
          <p:cNvSpPr txBox="1">
            <a:spLocks noGrp="1"/>
          </p:cNvSpPr>
          <p:nvPr>
            <p:ph type="body" idx="4294967295"/>
          </p:nvPr>
        </p:nvSpPr>
        <p:spPr>
          <a:xfrm>
            <a:off x="273534" y="2267512"/>
            <a:ext cx="1306357" cy="10202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sz="4800" dirty="0"/>
              <a:t>RNP</a:t>
            </a:r>
          </a:p>
        </p:txBody>
      </p:sp>
      <p:sp>
        <p:nvSpPr>
          <p:cNvPr id="105" name="Google Shape;105;p11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8</a:t>
            </a:fld>
            <a:endParaRPr/>
          </a:p>
        </p:txBody>
      </p:sp>
      <p:sp>
        <p:nvSpPr>
          <p:cNvPr id="15" name="Google Shape;95;p10">
            <a:extLst>
              <a:ext uri="{FF2B5EF4-FFF2-40B4-BE49-F238E27FC236}">
                <a16:creationId xmlns:a16="http://schemas.microsoft.com/office/drawing/2014/main" id="{C621EE04-E0C4-2645-BCA9-D3BB049BF54C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16" name="Google Shape;95;p10">
            <a:extLst>
              <a:ext uri="{FF2B5EF4-FFF2-40B4-BE49-F238E27FC236}">
                <a16:creationId xmlns:a16="http://schemas.microsoft.com/office/drawing/2014/main" id="{DD9DB49E-E034-494C-96AF-6DF6B9EC3BFA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Introduction</a:t>
            </a:r>
            <a:endParaRPr lang="en-US" sz="900" dirty="0"/>
          </a:p>
        </p:txBody>
      </p:sp>
      <p:sp>
        <p:nvSpPr>
          <p:cNvPr id="17" name="Google Shape;95;p10">
            <a:extLst>
              <a:ext uri="{FF2B5EF4-FFF2-40B4-BE49-F238E27FC236}">
                <a16:creationId xmlns:a16="http://schemas.microsoft.com/office/drawing/2014/main" id="{4687B8E0-8FA3-CE47-ABB4-2A2863517BBB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Review of Literature</a:t>
            </a:r>
            <a:endParaRPr lang="en-US" sz="900" b="1" dirty="0"/>
          </a:p>
        </p:txBody>
      </p:sp>
      <p:sp>
        <p:nvSpPr>
          <p:cNvPr id="18" name="Google Shape;95;p10">
            <a:extLst>
              <a:ext uri="{FF2B5EF4-FFF2-40B4-BE49-F238E27FC236}">
                <a16:creationId xmlns:a16="http://schemas.microsoft.com/office/drawing/2014/main" id="{9C1DAF6E-9147-C842-AE38-A39984C5D1A5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9" name="Google Shape;95;p10">
            <a:extLst>
              <a:ext uri="{FF2B5EF4-FFF2-40B4-BE49-F238E27FC236}">
                <a16:creationId xmlns:a16="http://schemas.microsoft.com/office/drawing/2014/main" id="{13E7C3ED-84E7-204D-BD58-8D93545A2B18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20" name="Google Shape;95;p10">
            <a:extLst>
              <a:ext uri="{FF2B5EF4-FFF2-40B4-BE49-F238E27FC236}">
                <a16:creationId xmlns:a16="http://schemas.microsoft.com/office/drawing/2014/main" id="{549E4449-7C33-5E4A-93A4-705D61C12DAC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3BC91F7-1E84-6B45-9300-219618CA5A54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Google Shape;101;p11">
            <a:extLst>
              <a:ext uri="{FF2B5EF4-FFF2-40B4-BE49-F238E27FC236}">
                <a16:creationId xmlns:a16="http://schemas.microsoft.com/office/drawing/2014/main" id="{726E4901-0B77-D249-ABB2-19BF20BC9BE8}"/>
              </a:ext>
            </a:extLst>
          </p:cNvPr>
          <p:cNvSpPr txBox="1">
            <a:spLocks/>
          </p:cNvSpPr>
          <p:nvPr/>
        </p:nvSpPr>
        <p:spPr>
          <a:xfrm>
            <a:off x="4022084" y="1187936"/>
            <a:ext cx="4011487" cy="8641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Integration</a:t>
            </a:r>
          </a:p>
        </p:txBody>
      </p:sp>
      <p:sp>
        <p:nvSpPr>
          <p:cNvPr id="21" name="Right Arrow 20">
            <a:extLst>
              <a:ext uri="{FF2B5EF4-FFF2-40B4-BE49-F238E27FC236}">
                <a16:creationId xmlns:a16="http://schemas.microsoft.com/office/drawing/2014/main" id="{D7F765DE-7223-7F40-8892-C822C66C9579}"/>
              </a:ext>
            </a:extLst>
          </p:cNvPr>
          <p:cNvSpPr/>
          <p:nvPr/>
        </p:nvSpPr>
        <p:spPr>
          <a:xfrm rot="1095461">
            <a:off x="1551399" y="3076605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ight Arrow 21">
            <a:extLst>
              <a:ext uri="{FF2B5EF4-FFF2-40B4-BE49-F238E27FC236}">
                <a16:creationId xmlns:a16="http://schemas.microsoft.com/office/drawing/2014/main" id="{BE2C8733-6112-DE4B-8620-9719235D10CD}"/>
              </a:ext>
            </a:extLst>
          </p:cNvPr>
          <p:cNvSpPr/>
          <p:nvPr/>
        </p:nvSpPr>
        <p:spPr>
          <a:xfrm rot="20500591">
            <a:off x="1551704" y="1981192"/>
            <a:ext cx="2220529" cy="17492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Google Shape;101;p11">
            <a:extLst>
              <a:ext uri="{FF2B5EF4-FFF2-40B4-BE49-F238E27FC236}">
                <a16:creationId xmlns:a16="http://schemas.microsoft.com/office/drawing/2014/main" id="{062CFED3-8260-204A-B56A-25BBE4B50EFC}"/>
              </a:ext>
            </a:extLst>
          </p:cNvPr>
          <p:cNvSpPr txBox="1">
            <a:spLocks/>
          </p:cNvSpPr>
          <p:nvPr/>
        </p:nvSpPr>
        <p:spPr>
          <a:xfrm>
            <a:off x="4022083" y="3380024"/>
            <a:ext cx="4011487" cy="8641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4800" dirty="0">
                <a:solidFill>
                  <a:srgbClr val="C00000"/>
                </a:solidFill>
              </a:rPr>
              <a:t>Ambiguity</a:t>
            </a:r>
          </a:p>
        </p:txBody>
      </p:sp>
      <p:sp>
        <p:nvSpPr>
          <p:cNvPr id="24" name="Google Shape;101;p11">
            <a:extLst>
              <a:ext uri="{FF2B5EF4-FFF2-40B4-BE49-F238E27FC236}">
                <a16:creationId xmlns:a16="http://schemas.microsoft.com/office/drawing/2014/main" id="{A9047C1B-99A0-0548-9D6F-31D8C1117957}"/>
              </a:ext>
            </a:extLst>
          </p:cNvPr>
          <p:cNvSpPr txBox="1">
            <a:spLocks/>
          </p:cNvSpPr>
          <p:nvPr/>
        </p:nvSpPr>
        <p:spPr>
          <a:xfrm>
            <a:off x="3760343" y="909024"/>
            <a:ext cx="5155057" cy="1224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3200" dirty="0">
                <a:solidFill>
                  <a:schemeClr val="bg1">
                    <a:lumMod val="50000"/>
                    <a:lumOff val="50000"/>
                  </a:schemeClr>
                </a:solidFill>
              </a:rPr>
              <a:t>: the process of pairing an anaphor to an object</a:t>
            </a:r>
          </a:p>
        </p:txBody>
      </p:sp>
      <p:sp>
        <p:nvSpPr>
          <p:cNvPr id="25" name="Google Shape;101;p11">
            <a:extLst>
              <a:ext uri="{FF2B5EF4-FFF2-40B4-BE49-F238E27FC236}">
                <a16:creationId xmlns:a16="http://schemas.microsoft.com/office/drawing/2014/main" id="{95111018-12DD-224A-BCC7-53F99ECA12CC}"/>
              </a:ext>
            </a:extLst>
          </p:cNvPr>
          <p:cNvSpPr txBox="1">
            <a:spLocks/>
          </p:cNvSpPr>
          <p:nvPr/>
        </p:nvSpPr>
        <p:spPr>
          <a:xfrm>
            <a:off x="3760342" y="3769293"/>
            <a:ext cx="5155057" cy="756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100"/>
            </a:pPr>
            <a:r>
              <a:rPr lang="en-US" sz="3200" dirty="0">
                <a:solidFill>
                  <a:srgbClr val="C00000"/>
                </a:solidFill>
              </a:rPr>
              <a:t>: the </a:t>
            </a:r>
            <a:r>
              <a:rPr lang="en-US" sz="3200" b="1" dirty="0">
                <a:solidFill>
                  <a:srgbClr val="C00000"/>
                </a:solidFill>
              </a:rPr>
              <a:t>slow </a:t>
            </a:r>
            <a:r>
              <a:rPr lang="en-US" sz="3200" dirty="0">
                <a:solidFill>
                  <a:srgbClr val="C00000"/>
                </a:solidFill>
              </a:rPr>
              <a:t>process of understanding</a:t>
            </a:r>
          </a:p>
        </p:txBody>
      </p:sp>
      <p:sp>
        <p:nvSpPr>
          <p:cNvPr id="26" name="Google Shape;70;p10">
            <a:extLst>
              <a:ext uri="{FF2B5EF4-FFF2-40B4-BE49-F238E27FC236}">
                <a16:creationId xmlns:a16="http://schemas.microsoft.com/office/drawing/2014/main" id="{0B83A3EE-8BE5-1845-AB6B-64CB4C59AE84}"/>
              </a:ext>
            </a:extLst>
          </p:cNvPr>
          <p:cNvSpPr txBox="1">
            <a:spLocks/>
          </p:cNvSpPr>
          <p:nvPr/>
        </p:nvSpPr>
        <p:spPr>
          <a:xfrm>
            <a:off x="535649" y="3053603"/>
            <a:ext cx="8236689" cy="465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2286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–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»"/>
              <a:defRPr sz="14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marL="0" indent="0">
              <a:spcBef>
                <a:spcPts val="0"/>
              </a:spcBef>
              <a:buSzPts val="1200"/>
            </a:pPr>
            <a:r>
              <a:rPr lang="en-US" sz="2400" dirty="0"/>
              <a:t>Raghav went to the store and Raghav bought some milk.</a:t>
            </a:r>
          </a:p>
        </p:txBody>
      </p: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C9BE6503-FB8A-DE45-B52C-34C6699F13C1}"/>
              </a:ext>
            </a:extLst>
          </p:cNvPr>
          <p:cNvCxnSpPr/>
          <p:nvPr/>
        </p:nvCxnSpPr>
        <p:spPr>
          <a:xfrm flipV="1">
            <a:off x="1018664" y="2812876"/>
            <a:ext cx="211015" cy="246185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1FAF8CCA-AAFD-EC4F-8C40-41D3A3045292}"/>
              </a:ext>
            </a:extLst>
          </p:cNvPr>
          <p:cNvCxnSpPr/>
          <p:nvPr/>
        </p:nvCxnSpPr>
        <p:spPr>
          <a:xfrm flipV="1">
            <a:off x="5337056" y="2789350"/>
            <a:ext cx="211015" cy="246185"/>
          </a:xfrm>
          <a:prstGeom prst="straightConnector1">
            <a:avLst/>
          </a:prstGeom>
          <a:ln w="381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B0FFEF0C-E458-E140-BC37-65D6E8E0A8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0" t="24648" r="15097" b="9469"/>
          <a:stretch/>
        </p:blipFill>
        <p:spPr>
          <a:xfrm>
            <a:off x="1237957" y="1850856"/>
            <a:ext cx="904048" cy="1087385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1BECFC1E-3052-6E47-A009-0C9424FA2A86}"/>
              </a:ext>
            </a:extLst>
          </p:cNvPr>
          <p:cNvSpPr/>
          <p:nvPr/>
        </p:nvSpPr>
        <p:spPr>
          <a:xfrm>
            <a:off x="5602341" y="1966422"/>
            <a:ext cx="682283" cy="93227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latin typeface="IBM Plex Mono SemiBold" panose="020B0709050203000203" pitchFamily="49" charset="0"/>
              </a:rPr>
              <a:t>?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3870B212-0122-5B45-9BBB-57DB8B430C3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900" t="24648" r="15097" b="9469"/>
          <a:stretch/>
        </p:blipFill>
        <p:spPr>
          <a:xfrm>
            <a:off x="5575802" y="1890812"/>
            <a:ext cx="904048" cy="10873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0C91457-99AE-A84E-8712-E8ACCABABECA}"/>
              </a:ext>
            </a:extLst>
          </p:cNvPr>
          <p:cNvSpPr/>
          <p:nvPr/>
        </p:nvSpPr>
        <p:spPr>
          <a:xfrm>
            <a:off x="4571998" y="3066773"/>
            <a:ext cx="1030343" cy="380515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ounded Rectangle 34">
            <a:extLst>
              <a:ext uri="{FF2B5EF4-FFF2-40B4-BE49-F238E27FC236}">
                <a16:creationId xmlns:a16="http://schemas.microsoft.com/office/drawing/2014/main" id="{5585C800-D5AD-AC4F-B6E0-281EB8217800}"/>
              </a:ext>
            </a:extLst>
          </p:cNvPr>
          <p:cNvSpPr/>
          <p:nvPr/>
        </p:nvSpPr>
        <p:spPr>
          <a:xfrm>
            <a:off x="5512654" y="1855703"/>
            <a:ext cx="1030343" cy="1179832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627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0.0003 L -0.40226 -0.08024 " pathEditMode="relative" rAng="0" ptsTypes="AA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22" y="-4012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6.17284E-7 L -0.41076 0.05062 " pathEditMode="relative" rAng="0" ptsTypes="AA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38" y="25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3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 build="p"/>
      <p:bldP spid="14" grpId="0"/>
      <p:bldP spid="21" grpId="0" animBg="1"/>
      <p:bldP spid="22" grpId="0" animBg="1"/>
      <p:bldP spid="23" grpId="0"/>
      <p:bldP spid="24" grpId="0"/>
      <p:bldP spid="25" grpId="0"/>
      <p:bldP spid="26" grpId="0"/>
      <p:bldP spid="34" grpId="0" animBg="1"/>
      <p:bldP spid="34" grpId="1" animBg="1"/>
      <p:bldP spid="3" grpId="0" animBg="1"/>
      <p:bldP spid="3" grpId="1" animBg="1"/>
      <p:bldP spid="35" grpId="0" animBg="1"/>
      <p:bldP spid="3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18"/>
          <p:cNvSpPr txBox="1">
            <a:spLocks noGrp="1"/>
          </p:cNvSpPr>
          <p:nvPr>
            <p:ph type="title"/>
          </p:nvPr>
        </p:nvSpPr>
        <p:spPr>
          <a:xfrm>
            <a:off x="-1" y="-1"/>
            <a:ext cx="9143999" cy="685801"/>
          </a:xfrm>
          <a:prstGeom prst="rect">
            <a:avLst/>
          </a:prstGeom>
          <a:solidFill>
            <a:schemeClr val="accent5">
              <a:lumMod val="60000"/>
              <a:lumOff val="40000"/>
              <a:alpha val="23000"/>
            </a:schemeClr>
          </a:solidFill>
          <a:ln>
            <a:noFill/>
          </a:ln>
        </p:spPr>
        <p:txBody>
          <a:bodyPr spcFirstLastPara="1" wrap="square" lIns="228600" tIns="201150" rIns="228600" bIns="2286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400"/>
              <a:buFont typeface="IBM Plex Sans"/>
              <a:buNone/>
            </a:pPr>
            <a:r>
              <a:rPr lang="en-US" dirty="0">
                <a:solidFill>
                  <a:schemeClr val="tx1"/>
                </a:solidFill>
              </a:rPr>
              <a:t>Objective</a:t>
            </a:r>
            <a:endParaRPr dirty="0">
              <a:solidFill>
                <a:schemeClr val="tx1"/>
              </a:solidFill>
            </a:endParaRPr>
          </a:p>
        </p:txBody>
      </p:sp>
      <p:sp>
        <p:nvSpPr>
          <p:cNvPr id="166" name="Google Shape;166;p18"/>
          <p:cNvSpPr txBox="1">
            <a:spLocks noGrp="1"/>
          </p:cNvSpPr>
          <p:nvPr>
            <p:ph type="body" idx="4294967295"/>
          </p:nvPr>
        </p:nvSpPr>
        <p:spPr>
          <a:xfrm>
            <a:off x="428169" y="947834"/>
            <a:ext cx="8287657" cy="16309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/>
          <a:p>
            <a:pPr marL="0" indent="0">
              <a:lnSpc>
                <a:spcPct val="150000"/>
              </a:lnSpc>
              <a:spcBef>
                <a:spcPts val="0"/>
              </a:spcBef>
            </a:pPr>
            <a:r>
              <a:rPr lang="en-US" sz="2400" dirty="0"/>
              <a:t>The goals of this research were to:</a:t>
            </a:r>
          </a:p>
          <a:p>
            <a:pPr marL="0" indent="0">
              <a:lnSpc>
                <a:spcPct val="150000"/>
              </a:lnSpc>
              <a:spcBef>
                <a:spcPts val="0"/>
              </a:spcBef>
            </a:pPr>
            <a:endParaRPr lang="en-US" sz="1200" dirty="0"/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Understand the </a:t>
            </a:r>
            <a:r>
              <a:rPr lang="en-US" sz="2000" b="1" dirty="0"/>
              <a:t>roles of </a:t>
            </a:r>
            <a:r>
              <a:rPr lang="en-US" sz="2000" b="1" dirty="0">
                <a:solidFill>
                  <a:srgbClr val="0432FF"/>
                </a:solidFill>
              </a:rPr>
              <a:t>integration</a:t>
            </a:r>
            <a:r>
              <a:rPr lang="en-US" sz="2000" b="1" dirty="0"/>
              <a:t> and </a:t>
            </a:r>
            <a:r>
              <a:rPr lang="en-US" sz="2000" b="1" dirty="0">
                <a:solidFill>
                  <a:srgbClr val="C00000"/>
                </a:solidFill>
              </a:rPr>
              <a:t>ambiguity</a:t>
            </a:r>
            <a:r>
              <a:rPr lang="en-US" sz="2000" b="1" dirty="0"/>
              <a:t> in the Repeated Name Penalty.</a:t>
            </a:r>
          </a:p>
          <a:p>
            <a:pPr marL="285750" indent="-285750">
              <a:lnSpc>
                <a:spcPct val="15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000" b="1" dirty="0"/>
              <a:t>Explore the neural mechanisms </a:t>
            </a:r>
            <a:r>
              <a:rPr lang="en-US" sz="2000" dirty="0"/>
              <a:t>of coreference using </a:t>
            </a:r>
            <a:r>
              <a:rPr lang="en-US" sz="2000" b="1" dirty="0"/>
              <a:t>event-related potentials.</a:t>
            </a:r>
          </a:p>
        </p:txBody>
      </p:sp>
      <p:sp>
        <p:nvSpPr>
          <p:cNvPr id="168" name="Google Shape;168;p18"/>
          <p:cNvSpPr txBox="1">
            <a:spLocks noGrp="1"/>
          </p:cNvSpPr>
          <p:nvPr>
            <p:ph type="sldNum" idx="12"/>
          </p:nvPr>
        </p:nvSpPr>
        <p:spPr>
          <a:xfrm>
            <a:off x="6858000" y="4826480"/>
            <a:ext cx="2057400" cy="1371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9</a:t>
            </a:fld>
            <a:endParaRPr/>
          </a:p>
        </p:txBody>
      </p:sp>
      <p:sp>
        <p:nvSpPr>
          <p:cNvPr id="7" name="Google Shape;95;p10">
            <a:extLst>
              <a:ext uri="{FF2B5EF4-FFF2-40B4-BE49-F238E27FC236}">
                <a16:creationId xmlns:a16="http://schemas.microsoft.com/office/drawing/2014/main" id="{D4983235-1E99-A64A-A9F9-AC9D781F6E86}"/>
              </a:ext>
            </a:extLst>
          </p:cNvPr>
          <p:cNvSpPr txBox="1">
            <a:spLocks/>
          </p:cNvSpPr>
          <p:nvPr/>
        </p:nvSpPr>
        <p:spPr>
          <a:xfrm>
            <a:off x="7678220" y="48225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/>
              <a:t>Conclusions</a:t>
            </a:r>
            <a:endParaRPr lang="en-US" sz="900" dirty="0"/>
          </a:p>
        </p:txBody>
      </p:sp>
      <p:sp>
        <p:nvSpPr>
          <p:cNvPr id="8" name="Google Shape;95;p10">
            <a:extLst>
              <a:ext uri="{FF2B5EF4-FFF2-40B4-BE49-F238E27FC236}">
                <a16:creationId xmlns:a16="http://schemas.microsoft.com/office/drawing/2014/main" id="{621E7CA5-5437-1E4B-B7C8-B39D61D1D459}"/>
              </a:ext>
            </a:extLst>
          </p:cNvPr>
          <p:cNvSpPr txBox="1">
            <a:spLocks/>
          </p:cNvSpPr>
          <p:nvPr/>
        </p:nvSpPr>
        <p:spPr>
          <a:xfrm>
            <a:off x="49461" y="4817381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b="1" dirty="0"/>
              <a:t>Introduction</a:t>
            </a:r>
            <a:endParaRPr lang="en-US" sz="900" b="1" dirty="0"/>
          </a:p>
        </p:txBody>
      </p:sp>
      <p:sp>
        <p:nvSpPr>
          <p:cNvPr id="9" name="Google Shape;95;p10">
            <a:extLst>
              <a:ext uri="{FF2B5EF4-FFF2-40B4-BE49-F238E27FC236}">
                <a16:creationId xmlns:a16="http://schemas.microsoft.com/office/drawing/2014/main" id="{CE23121C-FB0D-DC4A-91A0-69CF149CB18C}"/>
              </a:ext>
            </a:extLst>
          </p:cNvPr>
          <p:cNvSpPr txBox="1">
            <a:spLocks/>
          </p:cNvSpPr>
          <p:nvPr/>
        </p:nvSpPr>
        <p:spPr>
          <a:xfrm>
            <a:off x="1579892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Review of Literature</a:t>
            </a:r>
            <a:endParaRPr lang="en-US" sz="900" dirty="0"/>
          </a:p>
        </p:txBody>
      </p:sp>
      <p:sp>
        <p:nvSpPr>
          <p:cNvPr id="10" name="Google Shape;95;p10">
            <a:extLst>
              <a:ext uri="{FF2B5EF4-FFF2-40B4-BE49-F238E27FC236}">
                <a16:creationId xmlns:a16="http://schemas.microsoft.com/office/drawing/2014/main" id="{0C8F67E7-9238-1E4E-9940-DF608F0D9696}"/>
              </a:ext>
            </a:extLst>
          </p:cNvPr>
          <p:cNvSpPr txBox="1">
            <a:spLocks/>
          </p:cNvSpPr>
          <p:nvPr/>
        </p:nvSpPr>
        <p:spPr>
          <a:xfrm>
            <a:off x="3104474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Hypothesis</a:t>
            </a:r>
            <a:endParaRPr lang="en-US" sz="900" dirty="0"/>
          </a:p>
        </p:txBody>
      </p:sp>
      <p:sp>
        <p:nvSpPr>
          <p:cNvPr id="11" name="Google Shape;95;p10">
            <a:extLst>
              <a:ext uri="{FF2B5EF4-FFF2-40B4-BE49-F238E27FC236}">
                <a16:creationId xmlns:a16="http://schemas.microsoft.com/office/drawing/2014/main" id="{311C7601-6BF5-7241-8076-5F0011BF9EA3}"/>
              </a:ext>
            </a:extLst>
          </p:cNvPr>
          <p:cNvSpPr txBox="1">
            <a:spLocks/>
          </p:cNvSpPr>
          <p:nvPr/>
        </p:nvSpPr>
        <p:spPr>
          <a:xfrm>
            <a:off x="4629056" y="4817380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050" dirty="0"/>
              <a:t>Methods</a:t>
            </a:r>
          </a:p>
        </p:txBody>
      </p:sp>
      <p:sp>
        <p:nvSpPr>
          <p:cNvPr id="12" name="Google Shape;95;p10">
            <a:extLst>
              <a:ext uri="{FF2B5EF4-FFF2-40B4-BE49-F238E27FC236}">
                <a16:creationId xmlns:a16="http://schemas.microsoft.com/office/drawing/2014/main" id="{C332FEDB-B19D-2B4E-BB48-0E05E8117B1E}"/>
              </a:ext>
            </a:extLst>
          </p:cNvPr>
          <p:cNvSpPr txBox="1">
            <a:spLocks/>
          </p:cNvSpPr>
          <p:nvPr/>
        </p:nvSpPr>
        <p:spPr>
          <a:xfrm>
            <a:off x="6153638" y="4815408"/>
            <a:ext cx="1398772" cy="315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sz="600" b="0" i="0" u="none" strike="noStrike" cap="none">
                <a:solidFill>
                  <a:schemeClr val="dk1"/>
                </a:solidFill>
                <a:latin typeface="IBM Plex Sans"/>
                <a:ea typeface="IBM Plex Sans"/>
                <a:cs typeface="IBM Plex Sans"/>
                <a:sym typeface="IBM Plex Sans"/>
              </a:defRPr>
            </a:lvl9pPr>
          </a:lstStyle>
          <a:p>
            <a:pPr algn="ctr"/>
            <a:r>
              <a:rPr lang="en-US" sz="1100" dirty="0"/>
              <a:t>Data and Analysis</a:t>
            </a:r>
            <a:endParaRPr lang="en-US" sz="900" dirty="0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C2868BC-A977-E141-8196-01B6F5D1FC95}"/>
              </a:ext>
            </a:extLst>
          </p:cNvPr>
          <p:cNvCxnSpPr/>
          <p:nvPr/>
        </p:nvCxnSpPr>
        <p:spPr>
          <a:xfrm>
            <a:off x="0" y="4837046"/>
            <a:ext cx="9144000" cy="0"/>
          </a:xfrm>
          <a:prstGeom prst="line">
            <a:avLst/>
          </a:prstGeom>
          <a:ln w="19050"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theme/theme1.xml><?xml version="1.0" encoding="utf-8"?>
<a:theme xmlns:a="http://schemas.openxmlformats.org/drawingml/2006/main" name="gry_background_2017">
  <a:themeElements>
    <a:clrScheme name="IBM Master Presentation 20170523 1">
      <a:dk1>
        <a:srgbClr val="000000"/>
      </a:dk1>
      <a:lt1>
        <a:srgbClr val="000E5E"/>
      </a:lt1>
      <a:dk2>
        <a:srgbClr val="EAEAEA"/>
      </a:dk2>
      <a:lt2>
        <a:srgbClr val="FFFFFF"/>
      </a:lt2>
      <a:accent1>
        <a:srgbClr val="69A6FF"/>
      </a:accent1>
      <a:accent2>
        <a:srgbClr val="0064FF"/>
      </a:accent2>
      <a:accent3>
        <a:srgbClr val="003BC9"/>
      </a:accent3>
      <a:accent4>
        <a:srgbClr val="1FB3CF"/>
      </a:accent4>
      <a:accent5>
        <a:srgbClr val="6E177D"/>
      </a:accent5>
      <a:accent6>
        <a:srgbClr val="DB2663"/>
      </a:accent6>
      <a:hlink>
        <a:srgbClr val="0064FF"/>
      </a:hlink>
      <a:folHlink>
        <a:srgbClr val="E0E0E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19044</TotalTime>
  <Words>1311</Words>
  <Application>Microsoft Macintosh PowerPoint</Application>
  <PresentationFormat>On-screen Show (16:9)</PresentationFormat>
  <Paragraphs>295</Paragraphs>
  <Slides>25</Slides>
  <Notes>25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1" baseType="lpstr">
      <vt:lpstr>Calibri</vt:lpstr>
      <vt:lpstr>IBM Plex Sans</vt:lpstr>
      <vt:lpstr>IBM Plex Mono SemiBold</vt:lpstr>
      <vt:lpstr>Arial</vt:lpstr>
      <vt:lpstr>Times New Roman</vt:lpstr>
      <vt:lpstr>gry_background_2017</vt:lpstr>
      <vt:lpstr> The Role of Referential Integration and Referential Ambiguity in Repeated Name Processing During Natural Reading </vt:lpstr>
      <vt:lpstr>Question: Which of these sentences sound better?</vt:lpstr>
      <vt:lpstr> The Role of Referential Integration and Referential Ambiguity in Repeated Name Processing During Natural Reading </vt:lpstr>
      <vt:lpstr>Introduction: Coreference</vt:lpstr>
      <vt:lpstr>Introduction: Coreference Processing</vt:lpstr>
      <vt:lpstr>Introduction: Repeated Name Penalty (RNP)</vt:lpstr>
      <vt:lpstr>The Cause of RNP</vt:lpstr>
      <vt:lpstr>The Cause of RNP</vt:lpstr>
      <vt:lpstr>Objective</vt:lpstr>
      <vt:lpstr>Event-Related Potentials (ERPs)</vt:lpstr>
      <vt:lpstr>Event-Related Potentials (ERPs)</vt:lpstr>
      <vt:lpstr>N400 and Nref</vt:lpstr>
      <vt:lpstr>Hypothesis</vt:lpstr>
      <vt:lpstr>Participants</vt:lpstr>
      <vt:lpstr>Materials and Methods</vt:lpstr>
      <vt:lpstr>Materials and Methods</vt:lpstr>
      <vt:lpstr>Results</vt:lpstr>
      <vt:lpstr>Discussion</vt:lpstr>
      <vt:lpstr>Conclusions</vt:lpstr>
      <vt:lpstr>Applications and Future Work</vt:lpstr>
      <vt:lpstr>Acknowledgements</vt:lpstr>
      <vt:lpstr>References</vt:lpstr>
      <vt:lpstr>References</vt:lpstr>
      <vt:lpstr>References</vt:lpstr>
      <vt:lpstr>  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Raghav Nathan</cp:lastModifiedBy>
  <cp:revision>163</cp:revision>
  <cp:lastPrinted>2019-01-09T13:00:58Z</cp:lastPrinted>
  <dcterms:modified xsi:type="dcterms:W3CDTF">2019-03-26T14:49:00Z</dcterms:modified>
</cp:coreProperties>
</file>