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87" r:id="rId4"/>
    <p:sldId id="257" r:id="rId5"/>
    <p:sldId id="266" r:id="rId6"/>
    <p:sldId id="265" r:id="rId7"/>
    <p:sldId id="285" r:id="rId8"/>
    <p:sldId id="267" r:id="rId9"/>
    <p:sldId id="268" r:id="rId10"/>
    <p:sldId id="258" r:id="rId11"/>
    <p:sldId id="259" r:id="rId12"/>
    <p:sldId id="269" r:id="rId13"/>
    <p:sldId id="270" r:id="rId14"/>
    <p:sldId id="271" r:id="rId15"/>
    <p:sldId id="283" r:id="rId16"/>
    <p:sldId id="275" r:id="rId17"/>
    <p:sldId id="274" r:id="rId18"/>
    <p:sldId id="276" r:id="rId19"/>
    <p:sldId id="277" r:id="rId20"/>
    <p:sldId id="278" r:id="rId21"/>
    <p:sldId id="260" r:id="rId22"/>
    <p:sldId id="284" r:id="rId23"/>
    <p:sldId id="280" r:id="rId24"/>
    <p:sldId id="281" r:id="rId25"/>
    <p:sldId id="263" r:id="rId26"/>
    <p:sldId id="264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1CD"/>
    <a:srgbClr val="A5D028"/>
    <a:srgbClr val="60606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5171" autoAdjust="0"/>
  </p:normalViewPr>
  <p:slideViewPr>
    <p:cSldViewPr snapToGrid="0">
      <p:cViewPr>
        <p:scale>
          <a:sx n="126" d="100"/>
          <a:sy n="126" d="100"/>
        </p:scale>
        <p:origin x="-864" y="-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57F8E-88B8-40DB-834C-07DCE996835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87FD-01B9-4E3C-92BE-E3B00F1C16B7}">
      <dgm:prSet/>
      <dgm:spPr>
        <a:solidFill>
          <a:srgbClr val="2121CD"/>
        </a:solidFill>
      </dgm:spPr>
      <dgm:t>
        <a:bodyPr/>
        <a:lstStyle/>
        <a:p>
          <a:r>
            <a:rPr lang="en-US" dirty="0"/>
            <a:t>Low cost (Under $40)</a:t>
          </a:r>
        </a:p>
      </dgm:t>
    </dgm:pt>
    <dgm:pt modelId="{3B613F4B-D37E-4676-9C8A-4AA1261D8D87}" type="parTrans" cxnId="{11E5B8F6-C92A-4284-923E-9D7FB798B2F9}">
      <dgm:prSet/>
      <dgm:spPr/>
      <dgm:t>
        <a:bodyPr/>
        <a:lstStyle/>
        <a:p>
          <a:endParaRPr lang="en-US"/>
        </a:p>
      </dgm:t>
    </dgm:pt>
    <dgm:pt modelId="{69580415-F117-43E4-94B7-721A41573EFB}" type="sibTrans" cxnId="{11E5B8F6-C92A-4284-923E-9D7FB798B2F9}">
      <dgm:prSet/>
      <dgm:spPr/>
      <dgm:t>
        <a:bodyPr/>
        <a:lstStyle/>
        <a:p>
          <a:endParaRPr lang="en-US"/>
        </a:p>
      </dgm:t>
    </dgm:pt>
    <dgm:pt modelId="{7AC33451-F646-4C30-A517-26DD8F8A60C1}">
      <dgm:prSet/>
      <dgm:spPr>
        <a:solidFill>
          <a:srgbClr val="2121CD"/>
        </a:solidFill>
      </dgm:spPr>
      <dgm:t>
        <a:bodyPr/>
        <a:lstStyle/>
        <a:p>
          <a:r>
            <a:rPr lang="en-US" dirty="0"/>
            <a:t>98.98% Efficiency</a:t>
          </a:r>
        </a:p>
      </dgm:t>
    </dgm:pt>
    <dgm:pt modelId="{3B7DB650-8DC5-48CB-A28B-AACF4A88B23C}" type="parTrans" cxnId="{E92B55A3-2F98-49CE-927B-1C7ED64A4757}">
      <dgm:prSet/>
      <dgm:spPr/>
      <dgm:t>
        <a:bodyPr/>
        <a:lstStyle/>
        <a:p>
          <a:endParaRPr lang="en-US"/>
        </a:p>
      </dgm:t>
    </dgm:pt>
    <dgm:pt modelId="{8E2C00F6-29BD-4A0F-9B50-556903662198}" type="sibTrans" cxnId="{E92B55A3-2F98-49CE-927B-1C7ED64A4757}">
      <dgm:prSet/>
      <dgm:spPr/>
      <dgm:t>
        <a:bodyPr/>
        <a:lstStyle/>
        <a:p>
          <a:endParaRPr lang="en-US"/>
        </a:p>
      </dgm:t>
    </dgm:pt>
    <dgm:pt modelId="{616DE044-4323-41AD-A510-0552D1121B8A}">
      <dgm:prSet/>
      <dgm:spPr>
        <a:noFill/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dirty="0"/>
            <a:t>System can adapt to different group sizes</a:t>
          </a:r>
        </a:p>
      </dgm:t>
    </dgm:pt>
    <dgm:pt modelId="{FB42DA2A-A836-426A-A90D-262D386EA612}" type="parTrans" cxnId="{D8891223-0AA9-4165-93D6-888B2091B47B}">
      <dgm:prSet/>
      <dgm:spPr/>
      <dgm:t>
        <a:bodyPr/>
        <a:lstStyle/>
        <a:p>
          <a:endParaRPr lang="en-US"/>
        </a:p>
      </dgm:t>
    </dgm:pt>
    <dgm:pt modelId="{94EB74A3-2A96-462D-85E2-0FDABBA52470}" type="sibTrans" cxnId="{D8891223-0AA9-4165-93D6-888B2091B47B}">
      <dgm:prSet/>
      <dgm:spPr/>
      <dgm:t>
        <a:bodyPr/>
        <a:lstStyle/>
        <a:p>
          <a:endParaRPr lang="en-US"/>
        </a:p>
      </dgm:t>
    </dgm:pt>
    <dgm:pt modelId="{45363FBC-947C-417C-B8DD-BC198E417DB3}">
      <dgm:prSet/>
      <dgm:spPr>
        <a:noFill/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dirty="0"/>
            <a:t>The system is scalable</a:t>
          </a:r>
        </a:p>
      </dgm:t>
    </dgm:pt>
    <dgm:pt modelId="{B9CF6354-7BA8-495A-9101-B1F68599561C}" type="parTrans" cxnId="{DA7E114E-277C-496F-8142-81AB3B5A5805}">
      <dgm:prSet/>
      <dgm:spPr/>
      <dgm:t>
        <a:bodyPr/>
        <a:lstStyle/>
        <a:p>
          <a:endParaRPr lang="en-US"/>
        </a:p>
      </dgm:t>
    </dgm:pt>
    <dgm:pt modelId="{91411B35-8D3C-4811-BE41-A8ECA78CF513}" type="sibTrans" cxnId="{DA7E114E-277C-496F-8142-81AB3B5A5805}">
      <dgm:prSet/>
      <dgm:spPr/>
      <dgm:t>
        <a:bodyPr/>
        <a:lstStyle/>
        <a:p>
          <a:endParaRPr lang="en-US"/>
        </a:p>
      </dgm:t>
    </dgm:pt>
    <dgm:pt modelId="{CFE1D874-8A57-4F90-A35F-22C02FD89A6E}">
      <dgm:prSet/>
      <dgm:spPr>
        <a:noFill/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dirty="0"/>
            <a:t>The robots are more expendable</a:t>
          </a:r>
        </a:p>
      </dgm:t>
    </dgm:pt>
    <dgm:pt modelId="{59941C82-9E6C-434A-BA23-A7CBB8D12747}" type="parTrans" cxnId="{6F6D15CD-D347-46B3-BCCD-3BAB564B1C7E}">
      <dgm:prSet/>
      <dgm:spPr/>
      <dgm:t>
        <a:bodyPr/>
        <a:lstStyle/>
        <a:p>
          <a:endParaRPr lang="en-US"/>
        </a:p>
      </dgm:t>
    </dgm:pt>
    <dgm:pt modelId="{E96DF205-8929-45E4-8058-DF1B826D3652}" type="sibTrans" cxnId="{6F6D15CD-D347-46B3-BCCD-3BAB564B1C7E}">
      <dgm:prSet/>
      <dgm:spPr/>
      <dgm:t>
        <a:bodyPr/>
        <a:lstStyle/>
        <a:p>
          <a:endParaRPr lang="en-US"/>
        </a:p>
      </dgm:t>
    </dgm:pt>
    <dgm:pt modelId="{BFF18D46-C454-4086-B4F5-401FA9DA3960}">
      <dgm:prSet/>
      <dgm:spPr>
        <a:noFill/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dirty="0"/>
            <a:t>Preferable for dangerous environments</a:t>
          </a:r>
        </a:p>
      </dgm:t>
    </dgm:pt>
    <dgm:pt modelId="{573CDC51-6BD2-4C61-8E8F-CBF5C50851D8}" type="parTrans" cxnId="{51C6F4FC-EE0B-4325-AE5E-642672EE1FD3}">
      <dgm:prSet/>
      <dgm:spPr/>
      <dgm:t>
        <a:bodyPr/>
        <a:lstStyle/>
        <a:p>
          <a:endParaRPr lang="en-US"/>
        </a:p>
      </dgm:t>
    </dgm:pt>
    <dgm:pt modelId="{8D7B5103-59FC-4E3E-A36C-9EA60FA01189}" type="sibTrans" cxnId="{51C6F4FC-EE0B-4325-AE5E-642672EE1FD3}">
      <dgm:prSet/>
      <dgm:spPr/>
      <dgm:t>
        <a:bodyPr/>
        <a:lstStyle/>
        <a:p>
          <a:endParaRPr lang="en-US"/>
        </a:p>
      </dgm:t>
    </dgm:pt>
    <dgm:pt modelId="{30AA6C1D-724F-41EB-96BC-1724229B0555}" type="pres">
      <dgm:prSet presAssocID="{3B457F8E-88B8-40DB-834C-07DCE996835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D94EA0F-49C5-4EFE-BE8E-9102A387A0B2}" type="pres">
      <dgm:prSet presAssocID="{FCD287FD-01B9-4E3C-92BE-E3B00F1C16B7}" presName="horFlow" presStyleCnt="0"/>
      <dgm:spPr/>
    </dgm:pt>
    <dgm:pt modelId="{BBAAD9D9-0AA2-4E3B-A5ED-B5010EDCC6F3}" type="pres">
      <dgm:prSet presAssocID="{FCD287FD-01B9-4E3C-92BE-E3B00F1C16B7}" presName="bigChev" presStyleLbl="node1" presStyleIdx="0" presStyleCnt="2"/>
      <dgm:spPr/>
    </dgm:pt>
    <dgm:pt modelId="{B6B073B1-BFAF-42F0-ACEF-6B5F2D6F0855}" type="pres">
      <dgm:prSet presAssocID="{59941C82-9E6C-434A-BA23-A7CBB8D12747}" presName="parTrans" presStyleCnt="0"/>
      <dgm:spPr/>
    </dgm:pt>
    <dgm:pt modelId="{157B4BE0-4026-4F1B-B5E6-87EA3123AEB4}" type="pres">
      <dgm:prSet presAssocID="{CFE1D874-8A57-4F90-A35F-22C02FD89A6E}" presName="node" presStyleLbl="alignAccFollowNode1" presStyleIdx="0" presStyleCnt="4">
        <dgm:presLayoutVars>
          <dgm:bulletEnabled val="1"/>
        </dgm:presLayoutVars>
      </dgm:prSet>
      <dgm:spPr/>
    </dgm:pt>
    <dgm:pt modelId="{A04A8182-ADCA-45A3-ABB3-01F6644EAFB9}" type="pres">
      <dgm:prSet presAssocID="{E96DF205-8929-45E4-8058-DF1B826D3652}" presName="sibTrans" presStyleCnt="0"/>
      <dgm:spPr/>
    </dgm:pt>
    <dgm:pt modelId="{26CB2B8D-B82D-461F-8328-DA969B4885B0}" type="pres">
      <dgm:prSet presAssocID="{BFF18D46-C454-4086-B4F5-401FA9DA3960}" presName="node" presStyleLbl="alignAccFollowNode1" presStyleIdx="1" presStyleCnt="4">
        <dgm:presLayoutVars>
          <dgm:bulletEnabled val="1"/>
        </dgm:presLayoutVars>
      </dgm:prSet>
      <dgm:spPr/>
    </dgm:pt>
    <dgm:pt modelId="{1B6E7107-188A-47D6-B4BD-B908E2FE4990}" type="pres">
      <dgm:prSet presAssocID="{FCD287FD-01B9-4E3C-92BE-E3B00F1C16B7}" presName="vSp" presStyleCnt="0"/>
      <dgm:spPr/>
    </dgm:pt>
    <dgm:pt modelId="{C219A222-6E1E-4BC8-AC06-8E3088CF0380}" type="pres">
      <dgm:prSet presAssocID="{7AC33451-F646-4C30-A517-26DD8F8A60C1}" presName="horFlow" presStyleCnt="0"/>
      <dgm:spPr/>
    </dgm:pt>
    <dgm:pt modelId="{A92144C7-A844-4458-BAE6-6F9A2F4FAD90}" type="pres">
      <dgm:prSet presAssocID="{7AC33451-F646-4C30-A517-26DD8F8A60C1}" presName="bigChev" presStyleLbl="node1" presStyleIdx="1" presStyleCnt="2"/>
      <dgm:spPr/>
    </dgm:pt>
    <dgm:pt modelId="{4A7F1866-2E45-4D48-92AD-4F6ECABFC867}" type="pres">
      <dgm:prSet presAssocID="{FB42DA2A-A836-426A-A90D-262D386EA612}" presName="parTrans" presStyleCnt="0"/>
      <dgm:spPr/>
    </dgm:pt>
    <dgm:pt modelId="{71AD3E55-5556-40DA-BD26-D6148AC4A4C2}" type="pres">
      <dgm:prSet presAssocID="{616DE044-4323-41AD-A510-0552D1121B8A}" presName="node" presStyleLbl="alignAccFollowNode1" presStyleIdx="2" presStyleCnt="4">
        <dgm:presLayoutVars>
          <dgm:bulletEnabled val="1"/>
        </dgm:presLayoutVars>
      </dgm:prSet>
      <dgm:spPr/>
    </dgm:pt>
    <dgm:pt modelId="{655CB6C6-5531-4EC2-9FF4-905E03A05C5A}" type="pres">
      <dgm:prSet presAssocID="{94EB74A3-2A96-462D-85E2-0FDABBA52470}" presName="sibTrans" presStyleCnt="0"/>
      <dgm:spPr/>
    </dgm:pt>
    <dgm:pt modelId="{1D48728E-C114-4E0E-B43F-BC1F17FD94E3}" type="pres">
      <dgm:prSet presAssocID="{45363FBC-947C-417C-B8DD-BC198E417DB3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E0B1CE00-F69B-44FA-8E89-064FB779B544}" type="presOf" srcId="{BFF18D46-C454-4086-B4F5-401FA9DA3960}" destId="{26CB2B8D-B82D-461F-8328-DA969B4885B0}" srcOrd="0" destOrd="0" presId="urn:microsoft.com/office/officeart/2005/8/layout/lProcess3"/>
    <dgm:cxn modelId="{46F7C201-7A23-4344-BC3B-EE6CF765B884}" type="presOf" srcId="{616DE044-4323-41AD-A510-0552D1121B8A}" destId="{71AD3E55-5556-40DA-BD26-D6148AC4A4C2}" srcOrd="0" destOrd="0" presId="urn:microsoft.com/office/officeart/2005/8/layout/lProcess3"/>
    <dgm:cxn modelId="{D8891223-0AA9-4165-93D6-888B2091B47B}" srcId="{7AC33451-F646-4C30-A517-26DD8F8A60C1}" destId="{616DE044-4323-41AD-A510-0552D1121B8A}" srcOrd="0" destOrd="0" parTransId="{FB42DA2A-A836-426A-A90D-262D386EA612}" sibTransId="{94EB74A3-2A96-462D-85E2-0FDABBA52470}"/>
    <dgm:cxn modelId="{D2B5AC24-B893-4E6F-A4F2-EF39FEC29BC8}" type="presOf" srcId="{FCD287FD-01B9-4E3C-92BE-E3B00F1C16B7}" destId="{BBAAD9D9-0AA2-4E3B-A5ED-B5010EDCC6F3}" srcOrd="0" destOrd="0" presId="urn:microsoft.com/office/officeart/2005/8/layout/lProcess3"/>
    <dgm:cxn modelId="{453F0F2C-4E9B-4599-86E7-1897EF6115F5}" type="presOf" srcId="{3B457F8E-88B8-40DB-834C-07DCE996835E}" destId="{30AA6C1D-724F-41EB-96BC-1724229B0555}" srcOrd="0" destOrd="0" presId="urn:microsoft.com/office/officeart/2005/8/layout/lProcess3"/>
    <dgm:cxn modelId="{DA7E114E-277C-496F-8142-81AB3B5A5805}" srcId="{7AC33451-F646-4C30-A517-26DD8F8A60C1}" destId="{45363FBC-947C-417C-B8DD-BC198E417DB3}" srcOrd="1" destOrd="0" parTransId="{B9CF6354-7BA8-495A-9101-B1F68599561C}" sibTransId="{91411B35-8D3C-4811-BE41-A8ECA78CF513}"/>
    <dgm:cxn modelId="{45AF9E5A-EE63-4AD4-B884-936724524749}" type="presOf" srcId="{CFE1D874-8A57-4F90-A35F-22C02FD89A6E}" destId="{157B4BE0-4026-4F1B-B5E6-87EA3123AEB4}" srcOrd="0" destOrd="0" presId="urn:microsoft.com/office/officeart/2005/8/layout/lProcess3"/>
    <dgm:cxn modelId="{E92B55A3-2F98-49CE-927B-1C7ED64A4757}" srcId="{3B457F8E-88B8-40DB-834C-07DCE996835E}" destId="{7AC33451-F646-4C30-A517-26DD8F8A60C1}" srcOrd="1" destOrd="0" parTransId="{3B7DB650-8DC5-48CB-A28B-AACF4A88B23C}" sibTransId="{8E2C00F6-29BD-4A0F-9B50-556903662198}"/>
    <dgm:cxn modelId="{625DF0A6-C241-45F2-9E83-B3CDFB101CAD}" type="presOf" srcId="{45363FBC-947C-417C-B8DD-BC198E417DB3}" destId="{1D48728E-C114-4E0E-B43F-BC1F17FD94E3}" srcOrd="0" destOrd="0" presId="urn:microsoft.com/office/officeart/2005/8/layout/lProcess3"/>
    <dgm:cxn modelId="{6F6D15CD-D347-46B3-BCCD-3BAB564B1C7E}" srcId="{FCD287FD-01B9-4E3C-92BE-E3B00F1C16B7}" destId="{CFE1D874-8A57-4F90-A35F-22C02FD89A6E}" srcOrd="0" destOrd="0" parTransId="{59941C82-9E6C-434A-BA23-A7CBB8D12747}" sibTransId="{E96DF205-8929-45E4-8058-DF1B826D3652}"/>
    <dgm:cxn modelId="{3F8187EF-94FA-4ADC-9ACF-EF0CBE091B5C}" type="presOf" srcId="{7AC33451-F646-4C30-A517-26DD8F8A60C1}" destId="{A92144C7-A844-4458-BAE6-6F9A2F4FAD90}" srcOrd="0" destOrd="0" presId="urn:microsoft.com/office/officeart/2005/8/layout/lProcess3"/>
    <dgm:cxn modelId="{11E5B8F6-C92A-4284-923E-9D7FB798B2F9}" srcId="{3B457F8E-88B8-40DB-834C-07DCE996835E}" destId="{FCD287FD-01B9-4E3C-92BE-E3B00F1C16B7}" srcOrd="0" destOrd="0" parTransId="{3B613F4B-D37E-4676-9C8A-4AA1261D8D87}" sibTransId="{69580415-F117-43E4-94B7-721A41573EFB}"/>
    <dgm:cxn modelId="{51C6F4FC-EE0B-4325-AE5E-642672EE1FD3}" srcId="{FCD287FD-01B9-4E3C-92BE-E3B00F1C16B7}" destId="{BFF18D46-C454-4086-B4F5-401FA9DA3960}" srcOrd="1" destOrd="0" parTransId="{573CDC51-6BD2-4C61-8E8F-CBF5C50851D8}" sibTransId="{8D7B5103-59FC-4E3E-A36C-9EA60FA01189}"/>
    <dgm:cxn modelId="{63DE3183-1BC3-44B9-A835-DE52E1B007B7}" type="presParOf" srcId="{30AA6C1D-724F-41EB-96BC-1724229B0555}" destId="{6D94EA0F-49C5-4EFE-BE8E-9102A387A0B2}" srcOrd="0" destOrd="0" presId="urn:microsoft.com/office/officeart/2005/8/layout/lProcess3"/>
    <dgm:cxn modelId="{5E91B90A-C0A9-4BA9-A895-05D583CA3A09}" type="presParOf" srcId="{6D94EA0F-49C5-4EFE-BE8E-9102A387A0B2}" destId="{BBAAD9D9-0AA2-4E3B-A5ED-B5010EDCC6F3}" srcOrd="0" destOrd="0" presId="urn:microsoft.com/office/officeart/2005/8/layout/lProcess3"/>
    <dgm:cxn modelId="{B6C7936D-F1CC-4040-93C7-A293A28DC2F8}" type="presParOf" srcId="{6D94EA0F-49C5-4EFE-BE8E-9102A387A0B2}" destId="{B6B073B1-BFAF-42F0-ACEF-6B5F2D6F0855}" srcOrd="1" destOrd="0" presId="urn:microsoft.com/office/officeart/2005/8/layout/lProcess3"/>
    <dgm:cxn modelId="{DA993AEB-0851-4D68-82CD-E84A8A30DD36}" type="presParOf" srcId="{6D94EA0F-49C5-4EFE-BE8E-9102A387A0B2}" destId="{157B4BE0-4026-4F1B-B5E6-87EA3123AEB4}" srcOrd="2" destOrd="0" presId="urn:microsoft.com/office/officeart/2005/8/layout/lProcess3"/>
    <dgm:cxn modelId="{1B57E23E-8B67-4ED7-B25A-4A6D38F95A28}" type="presParOf" srcId="{6D94EA0F-49C5-4EFE-BE8E-9102A387A0B2}" destId="{A04A8182-ADCA-45A3-ABB3-01F6644EAFB9}" srcOrd="3" destOrd="0" presId="urn:microsoft.com/office/officeart/2005/8/layout/lProcess3"/>
    <dgm:cxn modelId="{FF1C9EE1-79E3-4C7F-93C9-8987C6A7BBDE}" type="presParOf" srcId="{6D94EA0F-49C5-4EFE-BE8E-9102A387A0B2}" destId="{26CB2B8D-B82D-461F-8328-DA969B4885B0}" srcOrd="4" destOrd="0" presId="urn:microsoft.com/office/officeart/2005/8/layout/lProcess3"/>
    <dgm:cxn modelId="{24D58CDB-CA2F-4B27-B8D7-3E989DED83A2}" type="presParOf" srcId="{30AA6C1D-724F-41EB-96BC-1724229B0555}" destId="{1B6E7107-188A-47D6-B4BD-B908E2FE4990}" srcOrd="1" destOrd="0" presId="urn:microsoft.com/office/officeart/2005/8/layout/lProcess3"/>
    <dgm:cxn modelId="{E442FC8C-E69D-47E2-A46C-48281B202694}" type="presParOf" srcId="{30AA6C1D-724F-41EB-96BC-1724229B0555}" destId="{C219A222-6E1E-4BC8-AC06-8E3088CF0380}" srcOrd="2" destOrd="0" presId="urn:microsoft.com/office/officeart/2005/8/layout/lProcess3"/>
    <dgm:cxn modelId="{EFEB11E9-3CA3-46AA-9EDE-E6B1FC67A438}" type="presParOf" srcId="{C219A222-6E1E-4BC8-AC06-8E3088CF0380}" destId="{A92144C7-A844-4458-BAE6-6F9A2F4FAD90}" srcOrd="0" destOrd="0" presId="urn:microsoft.com/office/officeart/2005/8/layout/lProcess3"/>
    <dgm:cxn modelId="{A4F85B05-17F6-4BE2-943C-68D757DC9A78}" type="presParOf" srcId="{C219A222-6E1E-4BC8-AC06-8E3088CF0380}" destId="{4A7F1866-2E45-4D48-92AD-4F6ECABFC867}" srcOrd="1" destOrd="0" presId="urn:microsoft.com/office/officeart/2005/8/layout/lProcess3"/>
    <dgm:cxn modelId="{9A2915EF-2F6C-4FE8-A09A-D906C02C08F0}" type="presParOf" srcId="{C219A222-6E1E-4BC8-AC06-8E3088CF0380}" destId="{71AD3E55-5556-40DA-BD26-D6148AC4A4C2}" srcOrd="2" destOrd="0" presId="urn:microsoft.com/office/officeart/2005/8/layout/lProcess3"/>
    <dgm:cxn modelId="{4F6FF257-913B-46E5-BDFD-4F9E901DA290}" type="presParOf" srcId="{C219A222-6E1E-4BC8-AC06-8E3088CF0380}" destId="{655CB6C6-5531-4EC2-9FF4-905E03A05C5A}" srcOrd="3" destOrd="0" presId="urn:microsoft.com/office/officeart/2005/8/layout/lProcess3"/>
    <dgm:cxn modelId="{420BB171-6583-4537-BAA6-8BE5FC820FD3}" type="presParOf" srcId="{C219A222-6E1E-4BC8-AC06-8E3088CF0380}" destId="{1D48728E-C114-4E0E-B43F-BC1F17FD94E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AD9D9-0AA2-4E3B-A5ED-B5010EDCC6F3}">
      <dsp:nvSpPr>
        <dsp:cNvPr id="0" name=""/>
        <dsp:cNvSpPr/>
      </dsp:nvSpPr>
      <dsp:spPr>
        <a:xfrm>
          <a:off x="2621" y="369197"/>
          <a:ext cx="4051220" cy="1620488"/>
        </a:xfrm>
        <a:prstGeom prst="chevron">
          <a:avLst/>
        </a:prstGeom>
        <a:solidFill>
          <a:srgbClr val="2121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Low cost (Under $40)</a:t>
          </a:r>
        </a:p>
      </dsp:txBody>
      <dsp:txXfrm>
        <a:off x="812865" y="369197"/>
        <a:ext cx="2430732" cy="1620488"/>
      </dsp:txXfrm>
    </dsp:sp>
    <dsp:sp modelId="{157B4BE0-4026-4F1B-B5E6-87EA3123AEB4}">
      <dsp:nvSpPr>
        <dsp:cNvPr id="0" name=""/>
        <dsp:cNvSpPr/>
      </dsp:nvSpPr>
      <dsp:spPr>
        <a:xfrm>
          <a:off x="3527183" y="506939"/>
          <a:ext cx="3362513" cy="1345005"/>
        </a:xfrm>
        <a:prstGeom prst="chevron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robots are more expendable</a:t>
          </a:r>
        </a:p>
      </dsp:txBody>
      <dsp:txXfrm>
        <a:off x="4199686" y="506939"/>
        <a:ext cx="2017508" cy="1345005"/>
      </dsp:txXfrm>
    </dsp:sp>
    <dsp:sp modelId="{26CB2B8D-B82D-461F-8328-DA969B4885B0}">
      <dsp:nvSpPr>
        <dsp:cNvPr id="0" name=""/>
        <dsp:cNvSpPr/>
      </dsp:nvSpPr>
      <dsp:spPr>
        <a:xfrm>
          <a:off x="6418945" y="506939"/>
          <a:ext cx="3362513" cy="1345005"/>
        </a:xfrm>
        <a:prstGeom prst="chevron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Preferable for dangerous environments</a:t>
          </a:r>
        </a:p>
      </dsp:txBody>
      <dsp:txXfrm>
        <a:off x="7091448" y="506939"/>
        <a:ext cx="2017508" cy="1345005"/>
      </dsp:txXfrm>
    </dsp:sp>
    <dsp:sp modelId="{A92144C7-A844-4458-BAE6-6F9A2F4FAD90}">
      <dsp:nvSpPr>
        <dsp:cNvPr id="0" name=""/>
        <dsp:cNvSpPr/>
      </dsp:nvSpPr>
      <dsp:spPr>
        <a:xfrm>
          <a:off x="2621" y="2216554"/>
          <a:ext cx="4051220" cy="1620488"/>
        </a:xfrm>
        <a:prstGeom prst="chevron">
          <a:avLst/>
        </a:prstGeom>
        <a:solidFill>
          <a:srgbClr val="2121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98.98% Efficiency</a:t>
          </a:r>
        </a:p>
      </dsp:txBody>
      <dsp:txXfrm>
        <a:off x="812865" y="2216554"/>
        <a:ext cx="2430732" cy="1620488"/>
      </dsp:txXfrm>
    </dsp:sp>
    <dsp:sp modelId="{71AD3E55-5556-40DA-BD26-D6148AC4A4C2}">
      <dsp:nvSpPr>
        <dsp:cNvPr id="0" name=""/>
        <dsp:cNvSpPr/>
      </dsp:nvSpPr>
      <dsp:spPr>
        <a:xfrm>
          <a:off x="3527183" y="2354295"/>
          <a:ext cx="3362513" cy="1345005"/>
        </a:xfrm>
        <a:prstGeom prst="chevron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System can adapt to different group sizes</a:t>
          </a:r>
        </a:p>
      </dsp:txBody>
      <dsp:txXfrm>
        <a:off x="4199686" y="2354295"/>
        <a:ext cx="2017508" cy="1345005"/>
      </dsp:txXfrm>
    </dsp:sp>
    <dsp:sp modelId="{1D48728E-C114-4E0E-B43F-BC1F17FD94E3}">
      <dsp:nvSpPr>
        <dsp:cNvPr id="0" name=""/>
        <dsp:cNvSpPr/>
      </dsp:nvSpPr>
      <dsp:spPr>
        <a:xfrm>
          <a:off x="6418945" y="2354295"/>
          <a:ext cx="3362513" cy="1345005"/>
        </a:xfrm>
        <a:prstGeom prst="chevron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system is scalable</a:t>
          </a:r>
        </a:p>
      </dsp:txBody>
      <dsp:txXfrm>
        <a:off x="7091448" y="2354295"/>
        <a:ext cx="2017508" cy="1345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2ED51-DBF6-4520-8433-0556ACA7E172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D248D-0EED-4E55-895E-9723A053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1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D248D-0EED-4E55-895E-9723A05366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53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body of the robot housed an onboard control center, communication system, motors, and power supply, as well as most of the wiring.</a:t>
            </a:r>
          </a:p>
          <a:p>
            <a:r>
              <a:rPr lang="en-US" dirty="0"/>
              <a:t>The power supply, a 9V battery and four AA batteries, was used to power the onboard control center, an Arduino Uno.</a:t>
            </a:r>
          </a:p>
          <a:p>
            <a:r>
              <a:rPr lang="en-US" dirty="0"/>
              <a:t>The Arduino Uno controlled the radio transceiver and allowed the robot to communicate with the central control system.</a:t>
            </a:r>
          </a:p>
          <a:p>
            <a:r>
              <a:rPr lang="en-US" dirty="0"/>
              <a:t>Additionally, the Arduino Uno controlled the motors and sensors.</a:t>
            </a:r>
          </a:p>
          <a:p>
            <a:r>
              <a:rPr lang="en-US" dirty="0"/>
              <a:t>Two DC motors were used to control the wheels of the robot.</a:t>
            </a:r>
          </a:p>
          <a:p>
            <a:r>
              <a:rPr lang="en-US" dirty="0"/>
              <a:t>The body and the sensor panel were made out of plastic.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D248D-0EED-4E55-895E-9723A05366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6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D248D-0EED-4E55-895E-9723A05366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0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D248D-0EED-4E55-895E-9723A05366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8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D248D-0EED-4E55-895E-9723A05366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5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7" Type="http://schemas.openxmlformats.org/officeDocument/2006/relationships/image" Target="../media/image12.sv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AAC7-87F9-4244-89C6-41B9190CD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" y="2942062"/>
            <a:ext cx="11247120" cy="99184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Using an Autonomous Swarm Robot Team to Locate Survivors in a Dangerous Area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27CF3-F217-4F8F-99AD-865FEB4CB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By Noah Sanz</a:t>
            </a:r>
          </a:p>
        </p:txBody>
      </p:sp>
    </p:spTree>
    <p:extLst>
      <p:ext uri="{BB962C8B-B14F-4D97-AF65-F5344CB8AC3E}">
        <p14:creationId xmlns:p14="http://schemas.microsoft.com/office/powerpoint/2010/main" val="398437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9706A-8732-4EDB-ABD9-2A3B6AB6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EF45D-91AF-4C16-A346-5D7A1E36C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Create and test a simple and low-cost swarm robot system that is capable of searching an unknown environment for human life without any external assistance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Have the system be able to search 1m</a:t>
            </a:r>
            <a:r>
              <a:rPr lang="en-US" baseline="30000" dirty="0"/>
              <a:t>2</a:t>
            </a:r>
            <a:r>
              <a:rPr lang="en-US" dirty="0"/>
              <a:t> in 60s or less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Have the system achieve at least 90% efficiency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9ECC3-A051-4C62-9C53-68FDC254DE8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</a:t>
            </a:r>
            <a:r>
              <a:rPr lang="en-US" sz="2000" b="1" u="sng" dirty="0"/>
              <a:t>Objectives</a:t>
            </a:r>
            <a:r>
              <a:rPr lang="en-US" sz="1600" dirty="0"/>
              <a:t>          Methods          Results          Discussion          Conclusion          Acknowledgements          References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7832EF-0650-40B6-B616-4F710A802912}"/>
                  </a:ext>
                </a:extLst>
              </p:cNvPr>
              <p:cNvSpPr/>
              <p:nvPr/>
            </p:nvSpPr>
            <p:spPr>
              <a:xfrm>
                <a:off x="1202919" y="4471793"/>
                <a:ext cx="4315540" cy="1195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en-US" sz="3600" b="1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7832EF-0650-40B6-B616-4F710A802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19" y="4471793"/>
                <a:ext cx="4315540" cy="11950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B801A0C-097A-4C0C-BB36-541E8215D00B}"/>
              </a:ext>
            </a:extLst>
          </p:cNvPr>
          <p:cNvSpPr txBox="1"/>
          <p:nvPr/>
        </p:nvSpPr>
        <p:spPr>
          <a:xfrm>
            <a:off x="6018091" y="4471793"/>
            <a:ext cx="550561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= Efficiency</a:t>
            </a:r>
            <a:r>
              <a:rPr lang="en-US" dirty="0"/>
              <a:t> </a:t>
            </a:r>
          </a:p>
          <a:p>
            <a:r>
              <a:rPr lang="en-US" dirty="0">
                <a:ea typeface="Cambria Math" panose="02040503050406030204" pitchFamily="18" charset="0"/>
              </a:rPr>
              <a:t>= The time it takes a single robot to locate the human</a:t>
            </a:r>
          </a:p>
          <a:p>
            <a:r>
              <a:rPr lang="en-US" dirty="0">
                <a:ea typeface="Cambria Math" panose="02040503050406030204" pitchFamily="18" charset="0"/>
              </a:rPr>
              <a:t>= The time it takes a team of robots to locate the human</a:t>
            </a:r>
          </a:p>
          <a:p>
            <a:r>
              <a:rPr lang="en-US" dirty="0">
                <a:ea typeface="Cambria Math" panose="02040503050406030204" pitchFamily="18" charset="0"/>
              </a:rPr>
              <a:t>= The number of robots in the team</a:t>
            </a:r>
            <a:endParaRPr lang="en-US" i="1" dirty="0">
              <a:ea typeface="Cambria Math" panose="02040503050406030204" pitchFamily="18" charset="0"/>
            </a:endParaRPr>
          </a:p>
          <a:p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0CFC-B574-4F54-A6EB-58A5228B179E}"/>
              </a:ext>
            </a:extLst>
          </p:cNvPr>
          <p:cNvSpPr txBox="1"/>
          <p:nvPr/>
        </p:nvSpPr>
        <p:spPr>
          <a:xfrm>
            <a:off x="5720636" y="4471793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</a:p>
          <a:p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en-US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</a:p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39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Hardware:</a:t>
            </a:r>
            <a:br>
              <a:rPr lang="en-US" dirty="0"/>
            </a:br>
            <a:r>
              <a:rPr lang="en-US" dirty="0"/>
              <a:t>The body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3387B-4C3C-4796-A5C3-CE48447D7B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926835"/>
            <a:ext cx="5791199" cy="431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17BC4-A1B5-49F8-A388-09F2A09A320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7" y="1928682"/>
            <a:ext cx="5791199" cy="4318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97E307-F80D-4389-8A26-3E602C23AB21}"/>
              </a:ext>
            </a:extLst>
          </p:cNvPr>
          <p:cNvSpPr txBox="1"/>
          <p:nvPr/>
        </p:nvSpPr>
        <p:spPr>
          <a:xfrm>
            <a:off x="4658380" y="5974380"/>
            <a:ext cx="145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by Noah Sanz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2E7DEA5-58B0-4EB4-A249-5D5E938DBD7C}"/>
              </a:ext>
            </a:extLst>
          </p:cNvPr>
          <p:cNvSpPr/>
          <p:nvPr/>
        </p:nvSpPr>
        <p:spPr>
          <a:xfrm>
            <a:off x="4037773" y="2889250"/>
            <a:ext cx="518532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DA2CAA6-367C-4AE9-8A06-13F3332B5840}"/>
              </a:ext>
            </a:extLst>
          </p:cNvPr>
          <p:cNvSpPr/>
          <p:nvPr/>
        </p:nvSpPr>
        <p:spPr>
          <a:xfrm>
            <a:off x="7768421" y="2490404"/>
            <a:ext cx="493217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A6327CD-5CB5-468D-A1AA-60E153B0681D}"/>
              </a:ext>
            </a:extLst>
          </p:cNvPr>
          <p:cNvSpPr/>
          <p:nvPr/>
        </p:nvSpPr>
        <p:spPr>
          <a:xfrm>
            <a:off x="2799308" y="3561816"/>
            <a:ext cx="489992" cy="873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26C0FA7-18B7-4B98-AF4B-EB2B2FAC124C}"/>
              </a:ext>
            </a:extLst>
          </p:cNvPr>
          <p:cNvSpPr/>
          <p:nvPr/>
        </p:nvSpPr>
        <p:spPr>
          <a:xfrm rot="19207890">
            <a:off x="2329407" y="2490404"/>
            <a:ext cx="580033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3951A3F-806B-4CB8-9D89-0BB25747D8D3}"/>
              </a:ext>
            </a:extLst>
          </p:cNvPr>
          <p:cNvSpPr/>
          <p:nvPr/>
        </p:nvSpPr>
        <p:spPr>
          <a:xfrm rot="13407889">
            <a:off x="2050006" y="5027262"/>
            <a:ext cx="580033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2CDE32E-3958-4844-9D3B-6BA49CEAB874}"/>
              </a:ext>
            </a:extLst>
          </p:cNvPr>
          <p:cNvSpPr/>
          <p:nvPr/>
        </p:nvSpPr>
        <p:spPr>
          <a:xfrm rot="13407889">
            <a:off x="7993280" y="4546029"/>
            <a:ext cx="580033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A41BB33-1EE7-4B4F-9940-280B319B8BD5}"/>
              </a:ext>
            </a:extLst>
          </p:cNvPr>
          <p:cNvSpPr/>
          <p:nvPr/>
        </p:nvSpPr>
        <p:spPr>
          <a:xfrm>
            <a:off x="8960491" y="2399800"/>
            <a:ext cx="602610" cy="12607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D66074A-3007-4519-AAA7-81F353158432}"/>
              </a:ext>
            </a:extLst>
          </p:cNvPr>
          <p:cNvSpPr/>
          <p:nvPr/>
        </p:nvSpPr>
        <p:spPr>
          <a:xfrm rot="16030820">
            <a:off x="6818100" y="3410349"/>
            <a:ext cx="602610" cy="12607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CC2E2C1A-FBE2-4F51-9403-544C7A010FC1}"/>
              </a:ext>
            </a:extLst>
          </p:cNvPr>
          <p:cNvSpPr/>
          <p:nvPr/>
        </p:nvSpPr>
        <p:spPr>
          <a:xfrm>
            <a:off x="3106102" y="2451389"/>
            <a:ext cx="602610" cy="12607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430563-1A15-4DD0-91AE-6EB57E5CF8E2}"/>
              </a:ext>
            </a:extLst>
          </p:cNvPr>
          <p:cNvSpPr txBox="1"/>
          <p:nvPr/>
        </p:nvSpPr>
        <p:spPr>
          <a:xfrm>
            <a:off x="10592660" y="5974380"/>
            <a:ext cx="145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by Noah Sanz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8084D187-76C4-4B16-8DF7-A2D2343E3B05}"/>
              </a:ext>
            </a:extLst>
          </p:cNvPr>
          <p:cNvSpPr/>
          <p:nvPr/>
        </p:nvSpPr>
        <p:spPr>
          <a:xfrm rot="15844632">
            <a:off x="1432832" y="4298940"/>
            <a:ext cx="580033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BE274B92-23CB-4F69-A59A-8512D840CD37}"/>
              </a:ext>
            </a:extLst>
          </p:cNvPr>
          <p:cNvSpPr/>
          <p:nvPr/>
        </p:nvSpPr>
        <p:spPr>
          <a:xfrm rot="16865259">
            <a:off x="1590783" y="3155856"/>
            <a:ext cx="580033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3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Hardware:</a:t>
            </a:r>
            <a:br>
              <a:rPr lang="en-US" dirty="0"/>
            </a:br>
            <a:r>
              <a:rPr lang="en-US" dirty="0"/>
              <a:t>The Sensor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19C6-410A-40E1-8893-58826B36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7851871" cy="4206240"/>
          </a:xfrm>
        </p:spPr>
        <p:txBody>
          <a:bodyPr>
            <a:normAutofit/>
          </a:bodyPr>
          <a:lstStyle/>
          <a:p>
            <a:r>
              <a:rPr lang="en-US" dirty="0"/>
              <a:t>Ultrasonic sensor</a:t>
            </a:r>
          </a:p>
          <a:p>
            <a:pPr lvl="1"/>
            <a:r>
              <a:rPr lang="en-US" dirty="0"/>
              <a:t>Used for obstacle detection</a:t>
            </a:r>
          </a:p>
          <a:p>
            <a:pPr lvl="1"/>
            <a:r>
              <a:rPr lang="en-US" dirty="0"/>
              <a:t>Range of 400mm</a:t>
            </a:r>
          </a:p>
          <a:p>
            <a:r>
              <a:rPr lang="en-US" dirty="0"/>
              <a:t>Infrared temperature sensor</a:t>
            </a:r>
          </a:p>
          <a:p>
            <a:pPr lvl="1"/>
            <a:r>
              <a:rPr lang="en-US" dirty="0"/>
              <a:t>Used to detect the temperature of an object</a:t>
            </a:r>
          </a:p>
          <a:p>
            <a:pPr lvl="1"/>
            <a:r>
              <a:rPr lang="en-US" dirty="0"/>
              <a:t>Range of 20mm for exact reading</a:t>
            </a:r>
          </a:p>
          <a:p>
            <a:pPr lvl="1"/>
            <a:r>
              <a:rPr lang="en-US" dirty="0"/>
              <a:t>Range of 60mm to detect changes in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B1916-4D05-438A-BD8C-5476FBFFF4B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0" t="32134" r="28694" b="7690"/>
          <a:stretch/>
        </p:blipFill>
        <p:spPr bwMode="auto">
          <a:xfrm>
            <a:off x="7404100" y="437638"/>
            <a:ext cx="4372149" cy="5780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89EA155-6F53-4F34-9751-65A8DD25118C}"/>
              </a:ext>
            </a:extLst>
          </p:cNvPr>
          <p:cNvSpPr/>
          <p:nvPr/>
        </p:nvSpPr>
        <p:spPr>
          <a:xfrm rot="19453470">
            <a:off x="7340600" y="3300577"/>
            <a:ext cx="1079500" cy="14097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E08BAFF-B3AC-424A-B6A6-DE89E00FF766}"/>
              </a:ext>
            </a:extLst>
          </p:cNvPr>
          <p:cNvSpPr/>
          <p:nvPr/>
        </p:nvSpPr>
        <p:spPr>
          <a:xfrm rot="14996816">
            <a:off x="7803755" y="809465"/>
            <a:ext cx="990600" cy="15438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247C2-B918-463B-8369-B70F4BDA293D}"/>
              </a:ext>
            </a:extLst>
          </p:cNvPr>
          <p:cNvSpPr txBox="1"/>
          <p:nvPr/>
        </p:nvSpPr>
        <p:spPr>
          <a:xfrm>
            <a:off x="10424180" y="5956310"/>
            <a:ext cx="145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by Noah Sanz</a:t>
            </a:r>
          </a:p>
        </p:txBody>
      </p:sp>
    </p:spTree>
    <p:extLst>
      <p:ext uri="{BB962C8B-B14F-4D97-AF65-F5344CB8AC3E}">
        <p14:creationId xmlns:p14="http://schemas.microsoft.com/office/powerpoint/2010/main" val="213767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Hardware:</a:t>
            </a:r>
            <a:br>
              <a:rPr lang="en-US" dirty="0"/>
            </a:br>
            <a:r>
              <a:rPr lang="en-US" dirty="0"/>
              <a:t>The components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B3D7A-68FC-472E-B5AB-6FA3C5392E56}"/>
              </a:ext>
            </a:extLst>
          </p:cNvPr>
          <p:cNvSpPr/>
          <p:nvPr/>
        </p:nvSpPr>
        <p:spPr>
          <a:xfrm>
            <a:off x="-1250066" y="1134319"/>
            <a:ext cx="1909823" cy="59609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736CCC4-4E5C-49DD-B1B0-B828B7AFC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34599"/>
              </p:ext>
            </p:extLst>
          </p:nvPr>
        </p:nvGraphicFramePr>
        <p:xfrm>
          <a:off x="-398404" y="2107168"/>
          <a:ext cx="12320327" cy="4423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0293">
                  <a:extLst>
                    <a:ext uri="{9D8B030D-6E8A-4147-A177-3AD203B41FA5}">
                      <a16:colId xmlns:a16="http://schemas.microsoft.com/office/drawing/2014/main" val="1073136734"/>
                    </a:ext>
                  </a:extLst>
                </a:gridCol>
                <a:gridCol w="1671619">
                  <a:extLst>
                    <a:ext uri="{9D8B030D-6E8A-4147-A177-3AD203B41FA5}">
                      <a16:colId xmlns:a16="http://schemas.microsoft.com/office/drawing/2014/main" val="2725786903"/>
                    </a:ext>
                  </a:extLst>
                </a:gridCol>
                <a:gridCol w="1620456">
                  <a:extLst>
                    <a:ext uri="{9D8B030D-6E8A-4147-A177-3AD203B41FA5}">
                      <a16:colId xmlns:a16="http://schemas.microsoft.com/office/drawing/2014/main" val="1910470352"/>
                    </a:ext>
                  </a:extLst>
                </a:gridCol>
                <a:gridCol w="1724627">
                  <a:extLst>
                    <a:ext uri="{9D8B030D-6E8A-4147-A177-3AD203B41FA5}">
                      <a16:colId xmlns:a16="http://schemas.microsoft.com/office/drawing/2014/main" val="4135908495"/>
                    </a:ext>
                  </a:extLst>
                </a:gridCol>
                <a:gridCol w="1825451">
                  <a:extLst>
                    <a:ext uri="{9D8B030D-6E8A-4147-A177-3AD203B41FA5}">
                      <a16:colId xmlns:a16="http://schemas.microsoft.com/office/drawing/2014/main" val="3771109749"/>
                    </a:ext>
                  </a:extLst>
                </a:gridCol>
                <a:gridCol w="1519633">
                  <a:extLst>
                    <a:ext uri="{9D8B030D-6E8A-4147-A177-3AD203B41FA5}">
                      <a16:colId xmlns:a16="http://schemas.microsoft.com/office/drawing/2014/main" val="580000932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val="3794652528"/>
                    </a:ext>
                  </a:extLst>
                </a:gridCol>
              </a:tblGrid>
              <a:tr h="935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Ultrasonic Sensor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IR Temp. Sensor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Radio Transceivers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Arduino Uno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DC Gear Motor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Speed Sensor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0546"/>
                  </a:ext>
                </a:extLst>
              </a:tr>
              <a:tr h="15844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Picture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804590"/>
                  </a:ext>
                </a:extLst>
              </a:tr>
              <a:tr h="8898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Approximate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Dimensions (mm)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45 x 20 x 15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11 x 17 x 6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29 x 15 x5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69 x 53 x 5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70 x 22 x 9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x 14 x 12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130"/>
                  </a:ext>
                </a:extLst>
              </a:tr>
              <a:tr h="57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Cost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$1.60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$9.99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$1.20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$8.99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$2.99 (x2)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$1.34 (x2)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668802"/>
                  </a:ext>
                </a:extLst>
              </a:tr>
              <a:tr h="4423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Range (mm)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100,000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NA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NA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054056"/>
                  </a:ext>
                </a:extLst>
              </a:tr>
            </a:tbl>
          </a:graphicData>
        </a:graphic>
      </p:graphicFrame>
      <p:pic>
        <p:nvPicPr>
          <p:cNvPr id="14" name="Picture 10" descr="Image result for arduino motor">
            <a:extLst>
              <a:ext uri="{FF2B5EF4-FFF2-40B4-BE49-F238E27FC236}">
                <a16:creationId xmlns:a16="http://schemas.microsoft.com/office/drawing/2014/main" id="{4FB82722-4DD7-4289-9E75-248AF06C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91" y="3188788"/>
            <a:ext cx="1370181" cy="137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arduino uno">
            <a:extLst>
              <a:ext uri="{FF2B5EF4-FFF2-40B4-BE49-F238E27FC236}">
                <a16:creationId xmlns:a16="http://schemas.microsoft.com/office/drawing/2014/main" id="{D39F799F-9F7F-4300-9388-7D7AB523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26" y="3188788"/>
            <a:ext cx="1590395" cy="11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Image result for NRF24L01">
            <a:extLst>
              <a:ext uri="{FF2B5EF4-FFF2-40B4-BE49-F238E27FC236}">
                <a16:creationId xmlns:a16="http://schemas.microsoft.com/office/drawing/2014/main" id="{BAA83C2A-C1F1-4155-B58F-7E0E7F9D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149" y="3188788"/>
            <a:ext cx="1343615" cy="13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Image result for Ultrasonic sensor">
            <a:extLst>
              <a:ext uri="{FF2B5EF4-FFF2-40B4-BE49-F238E27FC236}">
                <a16:creationId xmlns:a16="http://schemas.microsoft.com/office/drawing/2014/main" id="{9C299F05-F989-4ABF-B9BE-F68D6C5F5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44" y="3176197"/>
            <a:ext cx="1578334" cy="9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mlx90614">
            <a:extLst>
              <a:ext uri="{FF2B5EF4-FFF2-40B4-BE49-F238E27FC236}">
                <a16:creationId xmlns:a16="http://schemas.microsoft.com/office/drawing/2014/main" id="{AB9BA801-079B-4657-BA72-9689CDCF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2835" y="3176197"/>
            <a:ext cx="1329653" cy="132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55A0E-11C4-4663-B4AC-13ED38843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4342" y="3188788"/>
            <a:ext cx="1630649" cy="13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8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8" y="284176"/>
            <a:ext cx="10249384" cy="1508760"/>
          </a:xfrm>
        </p:spPr>
        <p:txBody>
          <a:bodyPr/>
          <a:lstStyle/>
          <a:p>
            <a:r>
              <a:rPr lang="en-US" dirty="0"/>
              <a:t>The control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19C6-410A-40E1-8893-58826B36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6993227" cy="4206240"/>
          </a:xfrm>
        </p:spPr>
        <p:txBody>
          <a:bodyPr/>
          <a:lstStyle/>
          <a:p>
            <a:r>
              <a:rPr lang="en-US" dirty="0"/>
              <a:t>The control system for the robot consists of two parts: the Central Control System (CCS) and the Onboard Control System (OCS)</a:t>
            </a:r>
          </a:p>
          <a:p>
            <a:r>
              <a:rPr lang="en-US" dirty="0"/>
              <a:t>The CCS is the interface between the user and the robots</a:t>
            </a:r>
          </a:p>
          <a:p>
            <a:r>
              <a:rPr lang="en-US" dirty="0"/>
              <a:t>The CCS supervises all of the robots in the system</a:t>
            </a:r>
          </a:p>
          <a:p>
            <a:r>
              <a:rPr lang="en-US" dirty="0"/>
              <a:t>The OCS controls the robots movement, sensing, and communication with the CCS</a:t>
            </a:r>
          </a:p>
          <a:p>
            <a:r>
              <a:rPr lang="en-US" dirty="0"/>
              <a:t>The OCS determines the path to drive the robot in and scans for obstacles or humans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67C7E-3D36-4878-B2DA-ECAF36B44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874" y="2036636"/>
            <a:ext cx="3006453" cy="4316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886D69-F265-4FB5-834C-C8082CFB67A0}"/>
              </a:ext>
            </a:extLst>
          </p:cNvPr>
          <p:cNvSpPr txBox="1"/>
          <p:nvPr/>
        </p:nvSpPr>
        <p:spPr>
          <a:xfrm>
            <a:off x="10346121" y="6125137"/>
            <a:ext cx="145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by Noah Sanz</a:t>
            </a:r>
          </a:p>
        </p:txBody>
      </p:sp>
    </p:spTree>
    <p:extLst>
      <p:ext uri="{BB962C8B-B14F-4D97-AF65-F5344CB8AC3E}">
        <p14:creationId xmlns:p14="http://schemas.microsoft.com/office/powerpoint/2010/main" val="340677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163"/>
            <a:ext cx="9783763" cy="1508125"/>
          </a:xfrm>
        </p:spPr>
        <p:txBody>
          <a:bodyPr/>
          <a:lstStyle/>
          <a:p>
            <a:r>
              <a:rPr lang="en-US" dirty="0"/>
              <a:t>The control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F27083-2881-4C3F-B7B5-7D119991E1A6}"/>
              </a:ext>
            </a:extLst>
          </p:cNvPr>
          <p:cNvSpPr/>
          <p:nvPr/>
        </p:nvSpPr>
        <p:spPr>
          <a:xfrm>
            <a:off x="382873" y="2197490"/>
            <a:ext cx="11426265" cy="103109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7A6149-A324-4080-8875-165DF8E29E1E}"/>
              </a:ext>
            </a:extLst>
          </p:cNvPr>
          <p:cNvSpPr/>
          <p:nvPr/>
        </p:nvSpPr>
        <p:spPr>
          <a:xfrm>
            <a:off x="382856" y="3210426"/>
            <a:ext cx="11426265" cy="13554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E5BD5-0EC4-4F7A-96EE-9CAD48E40CE7}"/>
              </a:ext>
            </a:extLst>
          </p:cNvPr>
          <p:cNvSpPr/>
          <p:nvPr/>
        </p:nvSpPr>
        <p:spPr>
          <a:xfrm>
            <a:off x="382853" y="4561194"/>
            <a:ext cx="11426265" cy="17013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511882-5A05-4264-8B23-128B97BE0596}"/>
              </a:ext>
            </a:extLst>
          </p:cNvPr>
          <p:cNvCxnSpPr/>
          <p:nvPr/>
        </p:nvCxnSpPr>
        <p:spPr>
          <a:xfrm>
            <a:off x="3551274" y="2197490"/>
            <a:ext cx="0" cy="40650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133311-1221-4B9A-99D2-C15FD24289C9}"/>
              </a:ext>
            </a:extLst>
          </p:cNvPr>
          <p:cNvCxnSpPr/>
          <p:nvPr/>
        </p:nvCxnSpPr>
        <p:spPr>
          <a:xfrm>
            <a:off x="1407042" y="2197490"/>
            <a:ext cx="0" cy="40650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1006FF-8910-40F4-A622-F5EBCB4165DB}"/>
              </a:ext>
            </a:extLst>
          </p:cNvPr>
          <p:cNvSpPr txBox="1"/>
          <p:nvPr/>
        </p:nvSpPr>
        <p:spPr>
          <a:xfrm>
            <a:off x="1407042" y="1830973"/>
            <a:ext cx="214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Setup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904019-FCCD-42DC-9207-DDDA092CDEA4}"/>
              </a:ext>
            </a:extLst>
          </p:cNvPr>
          <p:cNvSpPr/>
          <p:nvPr/>
        </p:nvSpPr>
        <p:spPr>
          <a:xfrm>
            <a:off x="3700536" y="5233357"/>
            <a:ext cx="1552345" cy="523221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Search in a random pattern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7E7AA2-BA4F-4A6A-8733-1CE08A5617D2}"/>
              </a:ext>
            </a:extLst>
          </p:cNvPr>
          <p:cNvSpPr/>
          <p:nvPr/>
        </p:nvSpPr>
        <p:spPr>
          <a:xfrm>
            <a:off x="5534688" y="3399554"/>
            <a:ext cx="1552345" cy="760007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Message each robot –  Check robots progress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06FD05E-9116-4F49-8911-D7288A2EDAF9}"/>
              </a:ext>
            </a:extLst>
          </p:cNvPr>
          <p:cNvSpPr/>
          <p:nvPr/>
        </p:nvSpPr>
        <p:spPr>
          <a:xfrm>
            <a:off x="5534689" y="4636580"/>
            <a:ext cx="1552345" cy="307778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Receive message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5F05DD-1E30-4601-BA95-11380744EED5}"/>
              </a:ext>
            </a:extLst>
          </p:cNvPr>
          <p:cNvSpPr/>
          <p:nvPr/>
        </p:nvSpPr>
        <p:spPr>
          <a:xfrm>
            <a:off x="7484054" y="4646515"/>
            <a:ext cx="1342900" cy="307778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Sends response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E9BDAC-E554-442E-A17B-A64E9D94751C}"/>
              </a:ext>
            </a:extLst>
          </p:cNvPr>
          <p:cNvSpPr/>
          <p:nvPr/>
        </p:nvSpPr>
        <p:spPr>
          <a:xfrm>
            <a:off x="9166532" y="3302504"/>
            <a:ext cx="1552345" cy="954107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Message each robot –  Robot A was damaged at position (x,  y)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EAB19E6-6CE7-4C63-8D5C-05F5CAD8AF37}"/>
              </a:ext>
            </a:extLst>
          </p:cNvPr>
          <p:cNvSpPr/>
          <p:nvPr/>
        </p:nvSpPr>
        <p:spPr>
          <a:xfrm>
            <a:off x="9166532" y="4637222"/>
            <a:ext cx="1552345" cy="307778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Receive message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A65B898-766F-48BA-A7E3-D584CD62CEA0}"/>
              </a:ext>
            </a:extLst>
          </p:cNvPr>
          <p:cNvSpPr txBox="1"/>
          <p:nvPr/>
        </p:nvSpPr>
        <p:spPr>
          <a:xfrm>
            <a:off x="3551272" y="1835902"/>
            <a:ext cx="825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Execution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B633562-40B2-4AF8-864D-DEB508CE828F}"/>
              </a:ext>
            </a:extLst>
          </p:cNvPr>
          <p:cNvSpPr/>
          <p:nvPr/>
        </p:nvSpPr>
        <p:spPr>
          <a:xfrm>
            <a:off x="10883493" y="5233357"/>
            <a:ext cx="839688" cy="524156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Alert the CCS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64DF5DF-7B74-4B69-BCD9-7FB9ECBBB1C8}"/>
              </a:ext>
            </a:extLst>
          </p:cNvPr>
          <p:cNvSpPr/>
          <p:nvPr/>
        </p:nvSpPr>
        <p:spPr>
          <a:xfrm>
            <a:off x="10886750" y="3302798"/>
            <a:ext cx="839688" cy="524156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Alert the user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5697F53-34A9-4B36-B2E8-E6BEF9A489C0}"/>
              </a:ext>
            </a:extLst>
          </p:cNvPr>
          <p:cNvSpPr/>
          <p:nvPr/>
        </p:nvSpPr>
        <p:spPr>
          <a:xfrm>
            <a:off x="10886764" y="2280799"/>
            <a:ext cx="839688" cy="524156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Receives alert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C8C8A8C-12E5-4AE8-90E0-C6D0A1CACF29}"/>
              </a:ext>
            </a:extLst>
          </p:cNvPr>
          <p:cNvSpPr/>
          <p:nvPr/>
        </p:nvSpPr>
        <p:spPr>
          <a:xfrm>
            <a:off x="1596656" y="2254733"/>
            <a:ext cx="1765004" cy="863571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Enter information –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Number of robots, position of robots, &amp; size of area to search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B0A44E-52B5-4E47-9080-8E50FEE27FF7}"/>
              </a:ext>
            </a:extLst>
          </p:cNvPr>
          <p:cNvSpPr/>
          <p:nvPr/>
        </p:nvSpPr>
        <p:spPr>
          <a:xfrm>
            <a:off x="1600106" y="3647807"/>
            <a:ext cx="1765004" cy="263500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Receive information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90B34E0-8266-4840-9F30-330FDD6CD477}"/>
              </a:ext>
            </a:extLst>
          </p:cNvPr>
          <p:cNvSpPr/>
          <p:nvPr/>
        </p:nvSpPr>
        <p:spPr>
          <a:xfrm>
            <a:off x="3710460" y="3399554"/>
            <a:ext cx="1552345" cy="760007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Message each robot – Begin searching the area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89D2C91E-1362-4565-BD32-E7B141D4A6B8}"/>
              </a:ext>
            </a:extLst>
          </p:cNvPr>
          <p:cNvSpPr/>
          <p:nvPr/>
        </p:nvSpPr>
        <p:spPr>
          <a:xfrm>
            <a:off x="7443208" y="3319898"/>
            <a:ext cx="1424592" cy="919318"/>
          </a:xfrm>
          <a:prstGeom prst="diamond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Response received?</a:t>
            </a: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FCD0699-4055-4F7A-A8A2-26E2DA1F9AA2}"/>
              </a:ext>
            </a:extLst>
          </p:cNvPr>
          <p:cNvSpPr/>
          <p:nvPr/>
        </p:nvSpPr>
        <p:spPr>
          <a:xfrm>
            <a:off x="7520005" y="5034792"/>
            <a:ext cx="1342900" cy="897342"/>
          </a:xfrm>
          <a:prstGeom prst="diamond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Human found?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53B07F-8A03-40D9-8381-5E2C52F2644E}"/>
              </a:ext>
            </a:extLst>
          </p:cNvPr>
          <p:cNvCxnSpPr>
            <a:stCxn id="84" idx="2"/>
            <a:endCxn id="86" idx="0"/>
          </p:cNvCxnSpPr>
          <p:nvPr/>
        </p:nvCxnSpPr>
        <p:spPr>
          <a:xfrm>
            <a:off x="2479158" y="3118304"/>
            <a:ext cx="3450" cy="52950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E761E89-B722-4931-AF8F-D10F839E4328}"/>
              </a:ext>
            </a:extLst>
          </p:cNvPr>
          <p:cNvCxnSpPr>
            <a:cxnSpLocks/>
            <a:stCxn id="86" idx="3"/>
            <a:endCxn id="89" idx="1"/>
          </p:cNvCxnSpPr>
          <p:nvPr/>
        </p:nvCxnSpPr>
        <p:spPr>
          <a:xfrm>
            <a:off x="3365110" y="3779557"/>
            <a:ext cx="345350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8B7AE75-46F1-4F72-BF21-061B5464F832}"/>
              </a:ext>
            </a:extLst>
          </p:cNvPr>
          <p:cNvCxnSpPr>
            <a:cxnSpLocks/>
            <a:stCxn id="89" idx="2"/>
            <a:endCxn id="28" idx="0"/>
          </p:cNvCxnSpPr>
          <p:nvPr/>
        </p:nvCxnSpPr>
        <p:spPr>
          <a:xfrm flipH="1">
            <a:off x="4476709" y="4159561"/>
            <a:ext cx="9924" cy="107379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4C0B622-4924-45B5-8F5E-5B5068B14B4C}"/>
              </a:ext>
            </a:extLst>
          </p:cNvPr>
          <p:cNvCxnSpPr>
            <a:cxnSpLocks/>
            <a:stCxn id="3" idx="1"/>
            <a:endCxn id="32" idx="3"/>
          </p:cNvCxnSpPr>
          <p:nvPr/>
        </p:nvCxnSpPr>
        <p:spPr>
          <a:xfrm flipH="1">
            <a:off x="7087033" y="3779557"/>
            <a:ext cx="356175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310E1FD-1D8B-4D0C-AC4C-0D149D0C945B}"/>
              </a:ext>
            </a:extLst>
          </p:cNvPr>
          <p:cNvCxnSpPr>
            <a:cxnSpLocks/>
            <a:stCxn id="48" idx="0"/>
            <a:endCxn id="3" idx="2"/>
          </p:cNvCxnSpPr>
          <p:nvPr/>
        </p:nvCxnSpPr>
        <p:spPr>
          <a:xfrm flipV="1">
            <a:off x="8155504" y="4239216"/>
            <a:ext cx="0" cy="40729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8F595AC-C2F8-4A1D-9F58-21E56FF4E125}"/>
              </a:ext>
            </a:extLst>
          </p:cNvPr>
          <p:cNvCxnSpPr>
            <a:cxnSpLocks/>
            <a:stCxn id="3" idx="3"/>
            <a:endCxn id="59" idx="1"/>
          </p:cNvCxnSpPr>
          <p:nvPr/>
        </p:nvCxnSpPr>
        <p:spPr>
          <a:xfrm>
            <a:off x="8867800" y="3779557"/>
            <a:ext cx="298732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A26BD44-C050-4C53-950F-89CFF28FC093}"/>
              </a:ext>
            </a:extLst>
          </p:cNvPr>
          <p:cNvCxnSpPr>
            <a:cxnSpLocks/>
            <a:stCxn id="28" idx="3"/>
            <a:endCxn id="64" idx="1"/>
          </p:cNvCxnSpPr>
          <p:nvPr/>
        </p:nvCxnSpPr>
        <p:spPr>
          <a:xfrm flipV="1">
            <a:off x="5252881" y="5483463"/>
            <a:ext cx="2267124" cy="1150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209BFFD-EB4C-4C75-A717-3A226560F899}"/>
              </a:ext>
            </a:extLst>
          </p:cNvPr>
          <p:cNvCxnSpPr>
            <a:cxnSpLocks/>
            <a:stCxn id="64" idx="3"/>
            <a:endCxn id="82" idx="1"/>
          </p:cNvCxnSpPr>
          <p:nvPr/>
        </p:nvCxnSpPr>
        <p:spPr>
          <a:xfrm>
            <a:off x="8862905" y="5483463"/>
            <a:ext cx="2020588" cy="1197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2D1338F-23BC-407A-A514-1A3FACD411F9}"/>
              </a:ext>
            </a:extLst>
          </p:cNvPr>
          <p:cNvCxnSpPr>
            <a:cxnSpLocks/>
            <a:stCxn id="82" idx="0"/>
            <a:endCxn id="92" idx="2"/>
          </p:cNvCxnSpPr>
          <p:nvPr/>
        </p:nvCxnSpPr>
        <p:spPr>
          <a:xfrm flipV="1">
            <a:off x="11303337" y="3826954"/>
            <a:ext cx="3257" cy="140640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9E2CE17-6E5E-4838-9B73-7F3DF283B937}"/>
              </a:ext>
            </a:extLst>
          </p:cNvPr>
          <p:cNvCxnSpPr>
            <a:cxnSpLocks/>
            <a:stCxn id="92" idx="0"/>
            <a:endCxn id="96" idx="2"/>
          </p:cNvCxnSpPr>
          <p:nvPr/>
        </p:nvCxnSpPr>
        <p:spPr>
          <a:xfrm flipV="1">
            <a:off x="11306594" y="2804955"/>
            <a:ext cx="14" cy="49784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62C6278-A3BE-439C-A002-594AA6CF5ABB}"/>
              </a:ext>
            </a:extLst>
          </p:cNvPr>
          <p:cNvCxnSpPr>
            <a:cxnSpLocks/>
            <a:stCxn id="59" idx="2"/>
            <a:endCxn id="62" idx="0"/>
          </p:cNvCxnSpPr>
          <p:nvPr/>
        </p:nvCxnSpPr>
        <p:spPr>
          <a:xfrm>
            <a:off x="9942705" y="4256611"/>
            <a:ext cx="0" cy="38061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51E1798-1EE2-4B9C-95C9-0DB4324F5522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>
            <a:off x="6310861" y="4159561"/>
            <a:ext cx="1" cy="47701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2D68156-C56A-484F-9EA7-F0F2B7ECF54E}"/>
              </a:ext>
            </a:extLst>
          </p:cNvPr>
          <p:cNvCxnSpPr>
            <a:cxnSpLocks/>
            <a:stCxn id="41" idx="3"/>
            <a:endCxn id="48" idx="1"/>
          </p:cNvCxnSpPr>
          <p:nvPr/>
        </p:nvCxnSpPr>
        <p:spPr>
          <a:xfrm>
            <a:off x="7087034" y="4790469"/>
            <a:ext cx="397020" cy="993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9771480-53CC-4096-8690-64C9EC243C1D}"/>
              </a:ext>
            </a:extLst>
          </p:cNvPr>
          <p:cNvCxnSpPr>
            <a:cxnSpLocks/>
            <a:stCxn id="89" idx="3"/>
            <a:endCxn id="32" idx="1"/>
          </p:cNvCxnSpPr>
          <p:nvPr/>
        </p:nvCxnSpPr>
        <p:spPr>
          <a:xfrm>
            <a:off x="5262805" y="3779558"/>
            <a:ext cx="271883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4D9FFC01-B31E-4873-BB9E-7160DB8E58D3}"/>
              </a:ext>
            </a:extLst>
          </p:cNvPr>
          <p:cNvCxnSpPr>
            <a:stCxn id="64" idx="2"/>
            <a:endCxn id="28" idx="2"/>
          </p:cNvCxnSpPr>
          <p:nvPr/>
        </p:nvCxnSpPr>
        <p:spPr>
          <a:xfrm rot="5400000" flipH="1">
            <a:off x="6246304" y="3986983"/>
            <a:ext cx="175556" cy="3714746"/>
          </a:xfrm>
          <a:prstGeom prst="bentConnector3">
            <a:avLst>
              <a:gd name="adj1" fmla="val -130215"/>
            </a:avLst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B939DFB4-0FBB-48CC-92EA-193D3215D02E}"/>
              </a:ext>
            </a:extLst>
          </p:cNvPr>
          <p:cNvSpPr txBox="1"/>
          <p:nvPr/>
        </p:nvSpPr>
        <p:spPr>
          <a:xfrm>
            <a:off x="7193473" y="3376272"/>
            <a:ext cx="3225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818EA31-622E-4743-B594-E229156E331D}"/>
              </a:ext>
            </a:extLst>
          </p:cNvPr>
          <p:cNvSpPr txBox="1"/>
          <p:nvPr/>
        </p:nvSpPr>
        <p:spPr>
          <a:xfrm>
            <a:off x="8808647" y="3376272"/>
            <a:ext cx="3449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31F08EA-0B08-4DFF-B724-57D84D17CA22}"/>
              </a:ext>
            </a:extLst>
          </p:cNvPr>
          <p:cNvSpPr txBox="1"/>
          <p:nvPr/>
        </p:nvSpPr>
        <p:spPr>
          <a:xfrm>
            <a:off x="7586766" y="5820134"/>
            <a:ext cx="3449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86E40FB-1EC9-4DE1-A85F-86E671A3A1E7}"/>
              </a:ext>
            </a:extLst>
          </p:cNvPr>
          <p:cNvSpPr txBox="1"/>
          <p:nvPr/>
        </p:nvSpPr>
        <p:spPr>
          <a:xfrm>
            <a:off x="8839759" y="5527736"/>
            <a:ext cx="3225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8954BE-F916-4B6F-AC1D-588AEFFA4B3C}"/>
              </a:ext>
            </a:extLst>
          </p:cNvPr>
          <p:cNvSpPr/>
          <p:nvPr/>
        </p:nvSpPr>
        <p:spPr>
          <a:xfrm>
            <a:off x="431247" y="2249967"/>
            <a:ext cx="830779" cy="342748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User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B54D825-0431-4555-B7E1-52ACDE04F042}"/>
              </a:ext>
            </a:extLst>
          </p:cNvPr>
          <p:cNvSpPr/>
          <p:nvPr/>
        </p:nvSpPr>
        <p:spPr>
          <a:xfrm>
            <a:off x="427002" y="3283319"/>
            <a:ext cx="830779" cy="342748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CCS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6F35BC-023A-47E2-AC79-E3516E58F320}"/>
              </a:ext>
            </a:extLst>
          </p:cNvPr>
          <p:cNvSpPr/>
          <p:nvPr/>
        </p:nvSpPr>
        <p:spPr>
          <a:xfrm>
            <a:off x="431232" y="4621298"/>
            <a:ext cx="830779" cy="342748"/>
          </a:xfrm>
          <a:prstGeom prst="rect">
            <a:avLst/>
          </a:prstGeom>
          <a:solidFill>
            <a:srgbClr val="2121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OCS</a:t>
            </a:r>
          </a:p>
        </p:txBody>
      </p:sp>
    </p:spTree>
    <p:extLst>
      <p:ext uri="{BB962C8B-B14F-4D97-AF65-F5344CB8AC3E}">
        <p14:creationId xmlns:p14="http://schemas.microsoft.com/office/powerpoint/2010/main" val="27242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41" grpId="0" animBg="1"/>
      <p:bldP spid="48" grpId="0" animBg="1"/>
      <p:bldP spid="59" grpId="0" animBg="1"/>
      <p:bldP spid="62" grpId="0" animBg="1"/>
      <p:bldP spid="82" grpId="0" animBg="1"/>
      <p:bldP spid="92" grpId="0" animBg="1"/>
      <p:bldP spid="96" grpId="0" animBg="1"/>
      <p:bldP spid="84" grpId="0" animBg="1"/>
      <p:bldP spid="86" grpId="0" animBg="1"/>
      <p:bldP spid="89" grpId="0" animBg="1"/>
      <p:bldP spid="3" grpId="0" animBg="1"/>
      <p:bldP spid="64" grpId="0" animBg="1"/>
      <p:bldP spid="118" grpId="0"/>
      <p:bldP spid="119" grpId="0"/>
      <p:bldP spid="120" grpId="0"/>
      <p:bldP spid="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228910E-6586-4F88-9753-5B00B4624A18}"/>
              </a:ext>
            </a:extLst>
          </p:cNvPr>
          <p:cNvSpPr txBox="1"/>
          <p:nvPr/>
        </p:nvSpPr>
        <p:spPr>
          <a:xfrm>
            <a:off x="1202918" y="2094254"/>
            <a:ext cx="33273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As the robot approaches an obstacle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Detects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Turns away from the obstacle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Drives away</a:t>
            </a:r>
          </a:p>
          <a:p>
            <a:endParaRPr lang="en-US" sz="2200" dirty="0"/>
          </a:p>
        </p:txBody>
      </p:sp>
      <p:pic>
        <p:nvPicPr>
          <p:cNvPr id="6" name="NoahSanzRobot">
            <a:hlinkClick r:id="" action="ppaction://media"/>
            <a:extLst>
              <a:ext uri="{FF2B5EF4-FFF2-40B4-BE49-F238E27FC236}">
                <a16:creationId xmlns:a16="http://schemas.microsoft.com/office/drawing/2014/main" id="{9B6A834F-6327-48C9-8A53-A75A063E70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9002" y="1038556"/>
            <a:ext cx="6279274" cy="87623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CF54CA-3399-45C6-BA34-AEE450F1FD0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solidFill>
            <a:srgbClr val="606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17C12F-5DF0-49D7-8C06-D2480B83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E3F3E68-C3D3-420F-BE03-43A713280C9C}"/>
              </a:ext>
            </a:extLst>
          </p:cNvPr>
          <p:cNvSpPr txBox="1">
            <a:spLocks/>
          </p:cNvSpPr>
          <p:nvPr/>
        </p:nvSpPr>
        <p:spPr>
          <a:xfrm>
            <a:off x="1202918" y="284176"/>
            <a:ext cx="9784080" cy="1508760"/>
          </a:xfrm>
          <a:prstGeom prst="rect">
            <a:avLst/>
          </a:prstGeom>
          <a:solidFill>
            <a:srgbClr val="A5D028"/>
          </a:solidFill>
          <a:ln>
            <a:solidFill>
              <a:srgbClr val="A5D02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Obstacle Detection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ECE836-BF7F-4E0D-8848-D7690CE25185}"/>
              </a:ext>
            </a:extLst>
          </p:cNvPr>
          <p:cNvSpPr txBox="1"/>
          <p:nvPr/>
        </p:nvSpPr>
        <p:spPr>
          <a:xfrm>
            <a:off x="9531242" y="6150794"/>
            <a:ext cx="145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Video by Noah Sanz</a:t>
            </a:r>
          </a:p>
        </p:txBody>
      </p:sp>
    </p:spTree>
    <p:extLst>
      <p:ext uri="{BB962C8B-B14F-4D97-AF65-F5344CB8AC3E}">
        <p14:creationId xmlns:p14="http://schemas.microsoft.com/office/powerpoint/2010/main" val="33587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ahSanzRobotHand">
            <a:hlinkClick r:id="" action="ppaction://media"/>
            <a:extLst>
              <a:ext uri="{FF2B5EF4-FFF2-40B4-BE49-F238E27FC236}">
                <a16:creationId xmlns:a16="http://schemas.microsoft.com/office/drawing/2014/main" id="{2C8744AA-949F-4B40-A7ED-1F79D94E1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1799" y="-538086"/>
            <a:ext cx="5670916" cy="8289221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E94781-C0CE-4CE0-97EE-9873016A38A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solidFill>
            <a:srgbClr val="606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DA10C5-A68B-4E25-9704-A813014E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A19FB2-EAE4-453C-AAEA-174F5CE65EF6}"/>
              </a:ext>
            </a:extLst>
          </p:cNvPr>
          <p:cNvSpPr txBox="1">
            <a:spLocks/>
          </p:cNvSpPr>
          <p:nvPr/>
        </p:nvSpPr>
        <p:spPr>
          <a:xfrm>
            <a:off x="1202919" y="284176"/>
            <a:ext cx="9784080" cy="1508760"/>
          </a:xfrm>
          <a:prstGeom prst="rect">
            <a:avLst/>
          </a:prstGeom>
          <a:solidFill>
            <a:srgbClr val="A5D028"/>
          </a:solidFill>
          <a:ln>
            <a:solidFill>
              <a:srgbClr val="A5D02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Human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4BB85E-9503-4C5C-B355-2D14DF8C8AB3}"/>
              </a:ext>
            </a:extLst>
          </p:cNvPr>
          <p:cNvSpPr txBox="1"/>
          <p:nvPr/>
        </p:nvSpPr>
        <p:spPr>
          <a:xfrm>
            <a:off x="1202918" y="2094254"/>
            <a:ext cx="332736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As the robot approaches a human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Detects it,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Moves closer,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Determines if  it’s a human,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Stops,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Sends a message to the CCS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BEE04FF-1CFF-4F39-ACF1-87AAF2711B9A}"/>
              </a:ext>
            </a:extLst>
          </p:cNvPr>
          <p:cNvSpPr txBox="1">
            <a:spLocks/>
          </p:cNvSpPr>
          <p:nvPr/>
        </p:nvSpPr>
        <p:spPr>
          <a:xfrm>
            <a:off x="983180" y="0"/>
            <a:ext cx="10755164" cy="170122"/>
          </a:xfrm>
          <a:prstGeom prst="rect">
            <a:avLst/>
          </a:prstGeom>
          <a:solidFill>
            <a:srgbClr val="606060"/>
          </a:solidFill>
          <a:ln>
            <a:solidFill>
              <a:srgbClr val="60606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4A9B61E-0C9D-437E-A3F6-11E7FA75592E}"/>
              </a:ext>
            </a:extLst>
          </p:cNvPr>
          <p:cNvSpPr txBox="1">
            <a:spLocks/>
          </p:cNvSpPr>
          <p:nvPr/>
        </p:nvSpPr>
        <p:spPr>
          <a:xfrm>
            <a:off x="1114315" y="179763"/>
            <a:ext cx="10755164" cy="170122"/>
          </a:xfrm>
          <a:prstGeom prst="rect">
            <a:avLst/>
          </a:prstGeom>
          <a:solidFill>
            <a:srgbClr val="A5D028"/>
          </a:solidFill>
          <a:ln>
            <a:solidFill>
              <a:srgbClr val="A5D028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19C6-410A-40E1-8893-58826B36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8" y="2011680"/>
            <a:ext cx="9918737" cy="42062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Six tests were carried out to examine the systems ability.</a:t>
            </a:r>
          </a:p>
          <a:p>
            <a:r>
              <a:rPr lang="en-US" dirty="0"/>
              <a:t>During all six experiments the room size and shape were held constant as a 2.5m by 2m rectangle, as was the number and size of the obstacles and humans present.</a:t>
            </a:r>
          </a:p>
          <a:p>
            <a:r>
              <a:rPr lang="en-US" dirty="0"/>
              <a:t>Half of the tests were carried out with a single robot and half were carried out with a swarm of two robots.</a:t>
            </a:r>
          </a:p>
          <a:p>
            <a:r>
              <a:rPr lang="en-US" dirty="0"/>
              <a:t>Each experiment was carried out three times for replicate data and the completion times were recorded.</a:t>
            </a:r>
          </a:p>
          <a:p>
            <a:r>
              <a:rPr lang="en-US" dirty="0"/>
              <a:t>The completion time is the amount of time that the robot or robots took to locate the human.</a:t>
            </a:r>
          </a:p>
          <a:p>
            <a:r>
              <a:rPr lang="en-US" dirty="0"/>
              <a:t>If the robots search the entire environment without finding the human, the test is recorded as a failure.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4251609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6C037-3B91-46A8-95CF-CE01764FB35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5"/>
          <a:stretch/>
        </p:blipFill>
        <p:spPr bwMode="auto">
          <a:xfrm>
            <a:off x="1246512" y="1903557"/>
            <a:ext cx="9696893" cy="442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58EFE-D7F6-4D77-9C08-5D94DB68DE8C}"/>
              </a:ext>
            </a:extLst>
          </p:cNvPr>
          <p:cNvSpPr txBox="1"/>
          <p:nvPr/>
        </p:nvSpPr>
        <p:spPr>
          <a:xfrm>
            <a:off x="9531243" y="6276550"/>
            <a:ext cx="145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Images by Noah Sanz</a:t>
            </a:r>
          </a:p>
        </p:txBody>
      </p:sp>
    </p:spTree>
    <p:extLst>
      <p:ext uri="{BB962C8B-B14F-4D97-AF65-F5344CB8AC3E}">
        <p14:creationId xmlns:p14="http://schemas.microsoft.com/office/powerpoint/2010/main" val="313747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ww.thenational.ae/image/policy:1.777453:1538726348/image/2dccdea2d4a3442185b31db179fb8560-2dccdea2d4a3442185b31db179fb8560-3f5452a9a6464eeb865f23f04cef054c-f0694.jpg?$p=087694d&amp;w=1136&amp;$w=ec52ab9">
            <a:extLst>
              <a:ext uri="{FF2B5EF4-FFF2-40B4-BE49-F238E27FC236}">
                <a16:creationId xmlns:a16="http://schemas.microsoft.com/office/drawing/2014/main" id="{74AAD840-91B7-40EC-A418-8DD09A9C1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" b="3"/>
          <a:stretch/>
        </p:blipFill>
        <p:spPr bwMode="auto">
          <a:xfrm>
            <a:off x="7537704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henational.ae/image/policy:1.777459:1538726368/1045526924.jpg?$p=356d050&amp;w=1136&amp;$w=ec52ab9">
            <a:extLst>
              <a:ext uri="{FF2B5EF4-FFF2-40B4-BE49-F238E27FC236}">
                <a16:creationId xmlns:a16="http://schemas.microsoft.com/office/drawing/2014/main" id="{5EB1C27C-3F18-4887-87EF-259AA6391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-5" b="-5"/>
          <a:stretch/>
        </p:blipFill>
        <p:spPr bwMode="auto">
          <a:xfrm>
            <a:off x="7539895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dacs.org/contentdata/maps/daily/EQ/1157757/ECDM_20181004_Indonesia_EQ-Impact.png">
            <a:extLst>
              <a:ext uri="{FF2B5EF4-FFF2-40B4-BE49-F238E27FC236}">
                <a16:creationId xmlns:a16="http://schemas.microsoft.com/office/drawing/2014/main" id="{319D75A1-156E-4132-8957-19407C8FB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1" r="21" b="-2"/>
          <a:stretch/>
        </p:blipFill>
        <p:spPr bwMode="auto">
          <a:xfrm>
            <a:off x="643467" y="643467"/>
            <a:ext cx="6729973" cy="48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93C6B2-8F13-4334-9A03-C9F3BCCFD48B}"/>
              </a:ext>
            </a:extLst>
          </p:cNvPr>
          <p:cNvSpPr/>
          <p:nvPr/>
        </p:nvSpPr>
        <p:spPr>
          <a:xfrm>
            <a:off x="4082859" y="5442136"/>
            <a:ext cx="34570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http://www.gdacs.org/maps.aspx?eventid=1157757&amp;eventtype=EQ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2882D1-C4AA-4C79-8C13-B9D648745508}"/>
              </a:ext>
            </a:extLst>
          </p:cNvPr>
          <p:cNvSpPr/>
          <p:nvPr/>
        </p:nvSpPr>
        <p:spPr>
          <a:xfrm>
            <a:off x="7537704" y="6214532"/>
            <a:ext cx="417728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https://www.thenational.ae/world/asia/number-of-missing-soars-one-week-after-earthquake-and-tsunami-on-indonesia-s-sulawesi-island-1.777463#7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1D0F2-63B2-4FD0-B387-4416682B9912}"/>
              </a:ext>
            </a:extLst>
          </p:cNvPr>
          <p:cNvSpPr/>
          <p:nvPr/>
        </p:nvSpPr>
        <p:spPr>
          <a:xfrm>
            <a:off x="7537704" y="3329205"/>
            <a:ext cx="417728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https://www.thenational.ae/world/asia/number-of-missing-soars-one-week-after-earthquake-and-tsunami-on-indonesia-s-sulawesi-island-1.777463#7</a:t>
            </a:r>
          </a:p>
        </p:txBody>
      </p:sp>
    </p:spTree>
    <p:extLst>
      <p:ext uri="{BB962C8B-B14F-4D97-AF65-F5344CB8AC3E}">
        <p14:creationId xmlns:p14="http://schemas.microsoft.com/office/powerpoint/2010/main" val="2196115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E8A-3421-4EED-A50D-AFE37979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2ED49-A7F3-40A2-AA54-324B9E5760D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</a:t>
            </a:r>
            <a:r>
              <a:rPr lang="en-US" sz="2000" b="1" u="sng" dirty="0"/>
              <a:t>Methods</a:t>
            </a:r>
            <a:r>
              <a:rPr lang="en-US" sz="1600" dirty="0"/>
              <a:t>          Results          Discussion          Conclusion          Acknowledgements          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540A1-8545-49F9-A971-96F1326FC96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97" y="1967023"/>
            <a:ext cx="7708606" cy="435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76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661D-8D7F-4B18-8BB8-E0B4CFE4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F64F311-E899-45E6-99C3-9F402BABB7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985249"/>
              </p:ext>
            </p:extLst>
          </p:nvPr>
        </p:nvGraphicFramePr>
        <p:xfrm>
          <a:off x="2390114" y="2679826"/>
          <a:ext cx="7192451" cy="304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971">
                  <a:extLst>
                    <a:ext uri="{9D8B030D-6E8A-4147-A177-3AD203B41FA5}">
                      <a16:colId xmlns:a16="http://schemas.microsoft.com/office/drawing/2014/main" val="2118654019"/>
                    </a:ext>
                  </a:extLst>
                </a:gridCol>
                <a:gridCol w="2397740">
                  <a:extLst>
                    <a:ext uri="{9D8B030D-6E8A-4147-A177-3AD203B41FA5}">
                      <a16:colId xmlns:a16="http://schemas.microsoft.com/office/drawing/2014/main" val="298147300"/>
                    </a:ext>
                  </a:extLst>
                </a:gridCol>
                <a:gridCol w="2397740">
                  <a:extLst>
                    <a:ext uri="{9D8B030D-6E8A-4147-A177-3AD203B41FA5}">
                      <a16:colId xmlns:a16="http://schemas.microsoft.com/office/drawing/2014/main" val="3746295546"/>
                    </a:ext>
                  </a:extLst>
                </a:gridCol>
              </a:tblGrid>
              <a:tr h="508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 of swarm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robot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robots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29665"/>
                  </a:ext>
                </a:extLst>
              </a:tr>
              <a:tr h="508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Trial 1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729379"/>
                  </a:ext>
                </a:extLst>
              </a:tr>
              <a:tr h="508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Trial 2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453112"/>
                  </a:ext>
                </a:extLst>
              </a:tr>
              <a:tr h="508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Trial 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465352"/>
                  </a:ext>
                </a:extLst>
              </a:tr>
              <a:tr h="508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165.3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83.5 seconds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674800"/>
                  </a:ext>
                </a:extLst>
              </a:tr>
              <a:tr h="508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98.98%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472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80C27B-1108-4965-80FC-A147E4DD2E60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</a:t>
            </a:r>
            <a:r>
              <a:rPr lang="en-US" sz="1200" dirty="0"/>
              <a:t> </a:t>
            </a:r>
            <a:r>
              <a:rPr lang="en-US" sz="1600" dirty="0"/>
              <a:t>         </a:t>
            </a:r>
            <a:r>
              <a:rPr lang="en-US" sz="2000" b="1" u="sng" dirty="0"/>
              <a:t>Results</a:t>
            </a:r>
            <a:r>
              <a:rPr lang="en-US" sz="1600" dirty="0"/>
              <a:t>          Discussion          Conclusion          Acknowledgements  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3893080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9706A-8732-4EDB-ABD9-2A3B6AB6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EF45D-91AF-4C16-A346-5D7A1E36C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Create and test a simple and low-cost swarm robot system that is capable of searching an unknown environment for human life without any external assistance.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Have the system be able to search 1m</a:t>
            </a:r>
            <a:r>
              <a:rPr lang="en-US" baseline="30000" dirty="0"/>
              <a:t>2</a:t>
            </a:r>
            <a:r>
              <a:rPr lang="en-US" dirty="0"/>
              <a:t> in 60s or less.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Have the system achieve at least 90% efficiency.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9ECC3-A051-4C62-9C53-68FDC254DE88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          Results          </a:t>
            </a:r>
            <a:r>
              <a:rPr lang="en-US" sz="2000" b="1" u="sng" dirty="0"/>
              <a:t>Discussion</a:t>
            </a:r>
            <a:r>
              <a:rPr lang="en-US" sz="1600" dirty="0"/>
              <a:t>          Conclusion          Acknowledgements          References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7832EF-0650-40B6-B616-4F710A802912}"/>
                  </a:ext>
                </a:extLst>
              </p:cNvPr>
              <p:cNvSpPr/>
              <p:nvPr/>
            </p:nvSpPr>
            <p:spPr>
              <a:xfrm>
                <a:off x="3984830" y="4476997"/>
                <a:ext cx="4220258" cy="1186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3600" i="0">
                          <a:latin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7832EF-0650-40B6-B616-4F710A802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830" y="4476997"/>
                <a:ext cx="4220258" cy="11865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65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4885-4D21-4B34-AE3A-B1955FBD1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67145EE-B647-41EB-8504-502CA89D81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560368"/>
              </p:ext>
            </p:extLst>
          </p:nvPr>
        </p:nvGraphicFramePr>
        <p:xfrm>
          <a:off x="1203960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85B9CF-018F-4277-B156-4C6F506EB89E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          Results          </a:t>
            </a:r>
            <a:r>
              <a:rPr lang="en-US" sz="2000" b="1" u="sng" dirty="0"/>
              <a:t>Discussion</a:t>
            </a:r>
            <a:r>
              <a:rPr lang="en-US" sz="1600" dirty="0"/>
              <a:t>          Conclusion          Acknowledgements  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194653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4885-4D21-4B34-AE3A-B1955FBD1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C770-5412-42DF-B766-44B12456D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use of dead reckoning is a low-cost way to determine position, but it has limitations</a:t>
            </a:r>
          </a:p>
          <a:p>
            <a:r>
              <a:rPr lang="en-US" dirty="0"/>
              <a:t>Dead reckoning is subject to more error than other positioning methods especially when using DC motors to drive the robot</a:t>
            </a:r>
          </a:p>
          <a:p>
            <a:r>
              <a:rPr lang="en-US" dirty="0"/>
              <a:t>It is also inaccurate on uneven ground</a:t>
            </a:r>
          </a:p>
          <a:p>
            <a:r>
              <a:rPr lang="en-US" dirty="0"/>
              <a:t>A second limitation is the use of an infrared thermal sensor to detect humans</a:t>
            </a:r>
          </a:p>
          <a:p>
            <a:r>
              <a:rPr lang="en-US" dirty="0"/>
              <a:t>While it is a low cost and simple replacement for high-tech cameras, it is unable to determine the difference between a human and another hot object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5B9CF-018F-4277-B156-4C6F506EB89E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          Results          </a:t>
            </a:r>
            <a:r>
              <a:rPr lang="en-US" sz="2000" b="1" u="sng" dirty="0"/>
              <a:t>Discussion</a:t>
            </a:r>
            <a:r>
              <a:rPr lang="en-US" sz="1600" dirty="0"/>
              <a:t>          Conclusion          Acknowledgements  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484893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C3E0-772C-4D3C-82AF-AA311263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A2927-7991-4474-97D4-D3ED8569A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conclusion, I was successfully able to create a low-cost simple robot system capable of searching an unknown environment for human life</a:t>
            </a:r>
          </a:p>
          <a:p>
            <a:r>
              <a:rPr lang="en-US" dirty="0"/>
              <a:t>Additionally, the system was able to achieve its efficiency and speed goals</a:t>
            </a:r>
          </a:p>
          <a:p>
            <a:r>
              <a:rPr lang="en-US" dirty="0"/>
              <a:t>Future research will focus on a more accurate positioning system that is low cost and capable of working indoors</a:t>
            </a:r>
          </a:p>
          <a:p>
            <a:r>
              <a:rPr lang="en-US" dirty="0"/>
              <a:t>It will also focus on development of a simulator to discover better search processes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47F97-3BD9-4939-A0DA-1126FFDC3D49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          Results          Discussion          </a:t>
            </a:r>
            <a:r>
              <a:rPr lang="en-US" sz="2000" b="1" u="sng" dirty="0"/>
              <a:t>Conclusion</a:t>
            </a:r>
            <a:r>
              <a:rPr lang="en-US" sz="1600" dirty="0"/>
              <a:t>          Acknowledgements  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3279041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7B28A-6912-49FB-A2FB-98F60557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3936A-2940-42A0-BD86-B10B03DC9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computer science teacher</a:t>
            </a:r>
          </a:p>
          <a:p>
            <a:r>
              <a:rPr lang="en-US" dirty="0"/>
              <a:t>My engineering teacher</a:t>
            </a:r>
          </a:p>
          <a:p>
            <a:r>
              <a:rPr lang="en-US" dirty="0"/>
              <a:t>My science research teacher</a:t>
            </a:r>
          </a:p>
          <a:p>
            <a:r>
              <a:rPr lang="en-US" dirty="0"/>
              <a:t>My 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670D4-1A81-494C-A162-D6DAA324386C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          Results          Discussion          Conclusion          </a:t>
            </a:r>
            <a:r>
              <a:rPr lang="en-US" sz="2000" b="1" u="sng" dirty="0"/>
              <a:t>Acknowledgements</a:t>
            </a:r>
            <a:r>
              <a:rPr lang="en-US" sz="1600" dirty="0"/>
              <a:t>          References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72968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7B28A-6912-49FB-A2FB-98F60557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3936A-2940-42A0-BD86-B10B03DC9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Navarro, I., </a:t>
            </a:r>
            <a:r>
              <a:rPr lang="en-US" dirty="0" err="1"/>
              <a:t>Matia</a:t>
            </a:r>
            <a:r>
              <a:rPr lang="en-US" dirty="0"/>
              <a:t>, F. (2012). An Introduction to Swarm Robotics. </a:t>
            </a:r>
            <a:r>
              <a:rPr lang="en-US" dirty="0" err="1"/>
              <a:t>Hindawi</a:t>
            </a:r>
            <a:r>
              <a:rPr lang="en-US" dirty="0"/>
              <a:t> Publishing Corporation,</a:t>
            </a:r>
          </a:p>
          <a:p>
            <a:r>
              <a:rPr lang="en-US" dirty="0" err="1"/>
              <a:t>Sahin</a:t>
            </a:r>
            <a:r>
              <a:rPr lang="en-US" dirty="0"/>
              <a:t>, E. (2005). Swarm Robotics: From Sources of Inspiration to Domains of Application. Middle Eastern Technical University, </a:t>
            </a:r>
          </a:p>
          <a:p>
            <a:r>
              <a:rPr lang="en-US" dirty="0"/>
              <a:t>Brambilla, M., Ferrante, E., </a:t>
            </a:r>
            <a:r>
              <a:rPr lang="en-US" dirty="0" err="1"/>
              <a:t>Birattari</a:t>
            </a:r>
            <a:r>
              <a:rPr lang="en-US" dirty="0"/>
              <a:t>, M., </a:t>
            </a:r>
            <a:r>
              <a:rPr lang="en-US" dirty="0" err="1"/>
              <a:t>Dirigo</a:t>
            </a:r>
            <a:r>
              <a:rPr lang="en-US" dirty="0"/>
              <a:t>, M. (2013). Swarm robotics: A review from the swarm engineering perspective. HAL archives, 7(1), 1-36.</a:t>
            </a:r>
          </a:p>
          <a:p>
            <a:r>
              <a:rPr lang="en-US" dirty="0" err="1"/>
              <a:t>Guarnieri</a:t>
            </a:r>
            <a:r>
              <a:rPr lang="en-US" dirty="0"/>
              <a:t> M., </a:t>
            </a:r>
            <a:r>
              <a:rPr lang="en-US" dirty="0" err="1"/>
              <a:t>Kurazume</a:t>
            </a:r>
            <a:r>
              <a:rPr lang="en-US" dirty="0"/>
              <a:t> R., Masuda H., </a:t>
            </a:r>
            <a:r>
              <a:rPr lang="en-US" dirty="0" err="1"/>
              <a:t>Inoh</a:t>
            </a:r>
            <a:r>
              <a:rPr lang="en-US" dirty="0"/>
              <a:t> T., </a:t>
            </a:r>
            <a:r>
              <a:rPr lang="en-US" dirty="0" err="1"/>
              <a:t>Takita</a:t>
            </a:r>
            <a:r>
              <a:rPr lang="en-US" dirty="0"/>
              <a:t> K., </a:t>
            </a:r>
            <a:r>
              <a:rPr lang="en-US" dirty="0" err="1"/>
              <a:t>Debenest</a:t>
            </a:r>
            <a:r>
              <a:rPr lang="en-US" dirty="0"/>
              <a:t> P., </a:t>
            </a:r>
            <a:r>
              <a:rPr lang="en-US" dirty="0" err="1"/>
              <a:t>Hodoshima</a:t>
            </a:r>
            <a:r>
              <a:rPr lang="en-US" dirty="0"/>
              <a:t> R., Fukushima E., Hirose S. (2009). HELIOS System: A Team of Tracked Robots for Special Urban Search and Rescue Operations. IEEE/RSJ International Conference on Intelligent Robots and Systems,</a:t>
            </a:r>
          </a:p>
          <a:p>
            <a:r>
              <a:rPr lang="en-US" dirty="0"/>
              <a:t>Luo, C., Espinosa, A. P., </a:t>
            </a:r>
            <a:r>
              <a:rPr lang="en-US" dirty="0" err="1"/>
              <a:t>Pranantha</a:t>
            </a:r>
            <a:r>
              <a:rPr lang="en-US" dirty="0"/>
              <a:t>, D., &amp; De Gloria, A. (2011, November). Multi-robot search and rescue team. In Safety, Security, and Rescue Robotics (SSRR), 2011 IEEE International Symposium on (pp. 296-301). IEEE.</a:t>
            </a:r>
          </a:p>
          <a:p>
            <a:r>
              <a:rPr lang="en-US" dirty="0"/>
              <a:t>Murphy, Robin R., et al. "Search and rescue robotics." </a:t>
            </a:r>
            <a:r>
              <a:rPr lang="en-US" i="1" dirty="0"/>
              <a:t>Springer handbook of robotics</a:t>
            </a:r>
            <a:r>
              <a:rPr lang="en-US" dirty="0"/>
              <a:t>. Springer, Berlin, Heidelberg, 2008. 1151-1173.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670D4-1A81-494C-A162-D6DAA324386C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of Literature          Objectives          Methods          Results          Discussion          Conclusion          Acknowledgements          </a:t>
            </a:r>
            <a:r>
              <a:rPr lang="en-US" sz="2000" b="1" u="sng" dirty="0"/>
              <a:t>References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985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AAC7-87F9-4244-89C6-41B9190CD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" y="2942062"/>
            <a:ext cx="11247120" cy="99184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Using an Autonomous Swarm Robot Team to Locate Survivors in a Dangerous Area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27CF3-F217-4F8F-99AD-865FEB4CB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By Noah Sanz</a:t>
            </a:r>
          </a:p>
        </p:txBody>
      </p:sp>
    </p:spTree>
    <p:extLst>
      <p:ext uri="{BB962C8B-B14F-4D97-AF65-F5344CB8AC3E}">
        <p14:creationId xmlns:p14="http://schemas.microsoft.com/office/powerpoint/2010/main" val="2530740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883-C4FA-408F-BC61-2B85C81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Swarm Robotics?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5D3E-8E10-4D24-B32C-F73CB866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Swarm robotics is a field of study in which a large group of robots is coordinated in a distributed and decentralized way (Navarro &amp; </a:t>
            </a:r>
            <a:r>
              <a:rPr lang="en-US" dirty="0" err="1"/>
              <a:t>Matia</a:t>
            </a:r>
            <a:r>
              <a:rPr lang="en-US" dirty="0"/>
              <a:t>, 2012)</a:t>
            </a:r>
          </a:p>
          <a:p>
            <a:r>
              <a:rPr lang="en-US" dirty="0"/>
              <a:t>Swarm robot systems are made up of relatively simple robots, and are used to complete complex experiments</a:t>
            </a:r>
          </a:p>
          <a:p>
            <a:r>
              <a:rPr lang="en-US" dirty="0"/>
              <a:t>Swarm robot systems have many advantages over a single robot</a:t>
            </a:r>
          </a:p>
          <a:p>
            <a:pPr lvl="1"/>
            <a:r>
              <a:rPr lang="en-US" dirty="0"/>
              <a:t>A large number of robots can complete tasks far more efficiently than a single robot</a:t>
            </a:r>
          </a:p>
          <a:p>
            <a:pPr lvl="1"/>
            <a:r>
              <a:rPr lang="en-US" dirty="0"/>
              <a:t>A large group of robots can better adapt to changes in the environment or system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6913-2E16-4B9D-8583-89FB057A47B1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Review of Literature</a:t>
            </a:r>
            <a:r>
              <a:rPr lang="en-US" sz="1600" dirty="0"/>
              <a:t>          Objectives          Methods          Results          Discussion          Conclusion          Acknowledgements  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207274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883-C4FA-408F-BC61-2B85C815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8" y="284176"/>
            <a:ext cx="10115570" cy="15087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search and rescue with swarm robots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5D3E-8E10-4D24-B32C-F73CB866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3967105" cy="4206240"/>
          </a:xfrm>
        </p:spPr>
        <p:txBody>
          <a:bodyPr/>
          <a:lstStyle/>
          <a:p>
            <a:r>
              <a:rPr lang="en-US" dirty="0"/>
              <a:t>Swarm robots are simple robots that work together to complete more complex tasks</a:t>
            </a:r>
          </a:p>
          <a:p>
            <a:r>
              <a:rPr lang="en-US" dirty="0"/>
              <a:t>Can search faster than a single robot</a:t>
            </a:r>
          </a:p>
          <a:p>
            <a:r>
              <a:rPr lang="en-US" dirty="0"/>
              <a:t>Preferable for searching dangerous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6913-2E16-4B9D-8583-89FB057A47B1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Review of Literature</a:t>
            </a:r>
            <a:r>
              <a:rPr lang="en-US" sz="1600" dirty="0"/>
              <a:t>          Objectives          Methods          Results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F5FEB-FE02-421D-9292-8310288E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024" y="2063684"/>
            <a:ext cx="6148465" cy="4069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8666-13BD-46C8-898D-F47CFA8A7BE9}"/>
              </a:ext>
            </a:extLst>
          </p:cNvPr>
          <p:cNvSpPr txBox="1"/>
          <p:nvPr/>
        </p:nvSpPr>
        <p:spPr>
          <a:xfrm>
            <a:off x="10558514" y="6110198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(Murphy 2008)</a:t>
            </a:r>
          </a:p>
        </p:txBody>
      </p:sp>
    </p:spTree>
    <p:extLst>
      <p:ext uri="{BB962C8B-B14F-4D97-AF65-F5344CB8AC3E}">
        <p14:creationId xmlns:p14="http://schemas.microsoft.com/office/powerpoint/2010/main" val="267753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883-C4FA-408F-BC61-2B85C81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properties of swarm robot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5D3E-8E10-4D24-B32C-F73CB866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Robustness, flexibility, and scalability are important properties for swarm robot systems (</a:t>
            </a:r>
            <a:r>
              <a:rPr lang="en-US" dirty="0" err="1"/>
              <a:t>Sahin</a:t>
            </a:r>
            <a:r>
              <a:rPr lang="en-US" dirty="0"/>
              <a:t>, 2005; Navarro &amp; </a:t>
            </a:r>
            <a:r>
              <a:rPr lang="en-US" dirty="0" err="1"/>
              <a:t>Matia</a:t>
            </a:r>
            <a:r>
              <a:rPr lang="en-US" dirty="0"/>
              <a:t>, 2012; Brambilla, Ferrante, </a:t>
            </a:r>
            <a:r>
              <a:rPr lang="en-US" dirty="0" err="1"/>
              <a:t>Birattari</a:t>
            </a:r>
            <a:r>
              <a:rPr lang="en-US" dirty="0"/>
              <a:t>, &amp; </a:t>
            </a:r>
            <a:r>
              <a:rPr lang="en-US" dirty="0" err="1"/>
              <a:t>Dirigo</a:t>
            </a:r>
            <a:r>
              <a:rPr lang="en-US" dirty="0"/>
              <a:t>, 2013)</a:t>
            </a:r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Ability to compensate</a:t>
            </a:r>
          </a:p>
          <a:p>
            <a:pPr lvl="1"/>
            <a:r>
              <a:rPr lang="en-US" dirty="0"/>
              <a:t>Decentralized control</a:t>
            </a:r>
          </a:p>
          <a:p>
            <a:r>
              <a:rPr lang="en-US" dirty="0"/>
              <a:t>Flexibility</a:t>
            </a:r>
          </a:p>
          <a:p>
            <a:pPr lvl="1"/>
            <a:r>
              <a:rPr lang="en-US" dirty="0"/>
              <a:t>Adapt to changes in the environment</a:t>
            </a:r>
          </a:p>
          <a:p>
            <a:r>
              <a:rPr lang="en-US" dirty="0"/>
              <a:t>Scalability</a:t>
            </a:r>
          </a:p>
          <a:p>
            <a:pPr lvl="1"/>
            <a:r>
              <a:rPr lang="en-US" dirty="0"/>
              <a:t>Ability to operate under a wide range of group sizes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6913-2E16-4B9D-8583-89FB057A47B1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Review of Literature</a:t>
            </a:r>
            <a:r>
              <a:rPr lang="en-US" sz="1600" dirty="0"/>
              <a:t>          Objectives          Methods          Results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4AFD8-9F4E-4ABD-B60D-F4EE57C9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559" y="2829706"/>
            <a:ext cx="2156587" cy="3035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6ECDD6-A1BD-4E30-9BD5-3505923AFDAF}"/>
              </a:ext>
            </a:extLst>
          </p:cNvPr>
          <p:cNvSpPr txBox="1"/>
          <p:nvPr/>
        </p:nvSpPr>
        <p:spPr>
          <a:xfrm>
            <a:off x="9699870" y="5826221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(Murphy 2008)</a:t>
            </a:r>
          </a:p>
        </p:txBody>
      </p:sp>
    </p:spTree>
    <p:extLst>
      <p:ext uri="{BB962C8B-B14F-4D97-AF65-F5344CB8AC3E}">
        <p14:creationId xmlns:p14="http://schemas.microsoft.com/office/powerpoint/2010/main" val="187017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883-C4FA-408F-BC61-2B85C81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Past Swarm robot systems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D1AAECE-5C52-4681-A359-8078AE7CD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335508"/>
              </p:ext>
            </p:extLst>
          </p:nvPr>
        </p:nvGraphicFramePr>
        <p:xfrm>
          <a:off x="1202919" y="3165617"/>
          <a:ext cx="414337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656">
                  <a:extLst>
                    <a:ext uri="{9D8B030D-6E8A-4147-A177-3AD203B41FA5}">
                      <a16:colId xmlns:a16="http://schemas.microsoft.com/office/drawing/2014/main" val="2770947761"/>
                    </a:ext>
                  </a:extLst>
                </a:gridCol>
                <a:gridCol w="1143830">
                  <a:extLst>
                    <a:ext uri="{9D8B030D-6E8A-4147-A177-3AD203B41FA5}">
                      <a16:colId xmlns:a16="http://schemas.microsoft.com/office/drawing/2014/main" val="2054199547"/>
                    </a:ext>
                  </a:extLst>
                </a:gridCol>
                <a:gridCol w="1186889">
                  <a:extLst>
                    <a:ext uri="{9D8B030D-6E8A-4147-A177-3AD203B41FA5}">
                      <a16:colId xmlns:a16="http://schemas.microsoft.com/office/drawing/2014/main" val="3118712765"/>
                    </a:ext>
                  </a:extLst>
                </a:gridCol>
              </a:tblGrid>
              <a:tr h="7098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Robot System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HELIOS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Multi-Robot Search and Rescue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090691"/>
                  </a:ext>
                </a:extLst>
              </a:tr>
              <a:tr h="7098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Able to search unknown environment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13848"/>
                  </a:ext>
                </a:extLst>
              </a:tr>
              <a:tr h="7098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Low cost and expendable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568565"/>
                  </a:ext>
                </a:extLst>
              </a:tr>
              <a:tr h="7098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Autonomous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8599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ED6913-2E16-4B9D-8583-89FB057A47B1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Review of Literature</a:t>
            </a:r>
            <a:r>
              <a:rPr lang="en-US" sz="1600" dirty="0"/>
              <a:t>          Objectives          Methods          Results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8A06F-72F4-4032-ACEE-3496B16F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126" y="3719198"/>
            <a:ext cx="3576073" cy="2367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D43EA1-F5A5-49D7-A1D3-CBAC2D281F18}"/>
              </a:ext>
            </a:extLst>
          </p:cNvPr>
          <p:cNvSpPr/>
          <p:nvPr/>
        </p:nvSpPr>
        <p:spPr>
          <a:xfrm>
            <a:off x="7588595" y="5809599"/>
            <a:ext cx="1586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Guarnieri</a:t>
            </a:r>
            <a:r>
              <a:rPr lang="en-US" sz="1200" dirty="0"/>
              <a:t> et al., 2009)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31794D-04D8-4509-9A6E-00E7DC373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30"/>
          <a:stretch/>
        </p:blipFill>
        <p:spPr>
          <a:xfrm>
            <a:off x="9290030" y="2195005"/>
            <a:ext cx="2576846" cy="38915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6ACF2E-F3DB-4EB7-8C51-E9CD47B3DDE4}"/>
              </a:ext>
            </a:extLst>
          </p:cNvPr>
          <p:cNvSpPr/>
          <p:nvPr/>
        </p:nvSpPr>
        <p:spPr>
          <a:xfrm>
            <a:off x="9209195" y="6077334"/>
            <a:ext cx="28071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(Luo, Espinosa, </a:t>
            </a:r>
            <a:r>
              <a:rPr lang="en-US" sz="1100" dirty="0" err="1"/>
              <a:t>Pranantha</a:t>
            </a:r>
            <a:r>
              <a:rPr lang="en-US" sz="1100" dirty="0"/>
              <a:t>, &amp; De Gloria 2011) </a:t>
            </a:r>
          </a:p>
        </p:txBody>
      </p:sp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D071857B-068D-4FB7-81A7-946C9407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7372" y="3806378"/>
            <a:ext cx="914400" cy="914400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E9F581B2-8D31-470C-B262-E434769FB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2241" y="3806378"/>
            <a:ext cx="914400" cy="914400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5935CADF-4EB4-4555-A302-0E7564623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2241" y="5293163"/>
            <a:ext cx="914400" cy="914400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5D139F87-54B5-431D-9CFB-60CED865A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2241" y="4524002"/>
            <a:ext cx="914400" cy="914400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49218C79-1DED-41EE-858C-38EDF6847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3112" y="4524002"/>
            <a:ext cx="914400" cy="914400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96F2E1E0-1F12-4F1A-AD47-520A721F0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3112" y="5293163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0082AE-6FE2-4816-AE5C-5DD877044F04}"/>
              </a:ext>
            </a:extLst>
          </p:cNvPr>
          <p:cNvSpPr/>
          <p:nvPr/>
        </p:nvSpPr>
        <p:spPr>
          <a:xfrm>
            <a:off x="1197127" y="2189907"/>
            <a:ext cx="8012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HELIOS system (</a:t>
            </a:r>
            <a:r>
              <a:rPr lang="en-US" dirty="0" err="1"/>
              <a:t>Guarnieri</a:t>
            </a:r>
            <a:r>
              <a:rPr lang="en-US" dirty="0"/>
              <a:t> et al., 2009) and the Multi-Robot Search and Rescue Team (Luo, Espinosa, </a:t>
            </a:r>
            <a:r>
              <a:rPr lang="en-US" dirty="0" err="1"/>
              <a:t>Pranantha</a:t>
            </a:r>
            <a:r>
              <a:rPr lang="en-US" dirty="0"/>
              <a:t>, &amp; De Gloria 2011) are examples of swarm robot teams that are used for search and rescue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5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883-C4FA-408F-BC61-2B85C81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HELIOS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5D3E-8E10-4D24-B32C-F73CB866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7171647" cy="4206240"/>
          </a:xfrm>
        </p:spPr>
        <p:txBody>
          <a:bodyPr/>
          <a:lstStyle/>
          <a:p>
            <a:r>
              <a:rPr lang="en-US" dirty="0"/>
              <a:t>The HELIOS system was an early swarm robot system for search and rescue (</a:t>
            </a:r>
            <a:r>
              <a:rPr lang="en-US" dirty="0" err="1"/>
              <a:t>Guarnieri</a:t>
            </a:r>
            <a:r>
              <a:rPr lang="en-US" dirty="0"/>
              <a:t> et al., 2009).</a:t>
            </a:r>
          </a:p>
          <a:p>
            <a:r>
              <a:rPr lang="en-US" dirty="0"/>
              <a:t>The HELIOS system was successfully able to search an environment, and was even able to lift objects and open doors, tasks of which few swarm robots are capable.</a:t>
            </a:r>
          </a:p>
          <a:p>
            <a:r>
              <a:rPr lang="en-US" dirty="0"/>
              <a:t>The mechanical components of the robots were expensive, meaning the robots were not expendable.</a:t>
            </a:r>
          </a:p>
          <a:p>
            <a:r>
              <a:rPr lang="en-US" dirty="0"/>
              <a:t>The biggest disadvantage of the HELIOS System is the lack of autonomy.</a:t>
            </a:r>
          </a:p>
          <a:p>
            <a:r>
              <a:rPr lang="en-US" dirty="0"/>
              <a:t>This requires multiple operators to control the robots during a search and rescue mission.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6913-2E16-4B9D-8583-89FB057A47B1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Review of Literature</a:t>
            </a:r>
            <a:r>
              <a:rPr lang="en-US" sz="1600" dirty="0"/>
              <a:t>          Objectives          Methods          Results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8A06F-72F4-4032-ACEE-3496B16F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4" y="2723876"/>
            <a:ext cx="3410426" cy="2257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D43EA1-F5A5-49D7-A1D3-CBAC2D281F18}"/>
              </a:ext>
            </a:extLst>
          </p:cNvPr>
          <p:cNvSpPr/>
          <p:nvPr/>
        </p:nvSpPr>
        <p:spPr>
          <a:xfrm>
            <a:off x="10396652" y="4704617"/>
            <a:ext cx="1586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Guarnieri</a:t>
            </a:r>
            <a:r>
              <a:rPr lang="en-US" sz="1200" dirty="0"/>
              <a:t> et al., 2009)</a:t>
            </a:r>
          </a:p>
        </p:txBody>
      </p:sp>
    </p:spTree>
    <p:extLst>
      <p:ext uri="{BB962C8B-B14F-4D97-AF65-F5344CB8AC3E}">
        <p14:creationId xmlns:p14="http://schemas.microsoft.com/office/powerpoint/2010/main" val="1184549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883-C4FA-408F-BC61-2B85C81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Multi-Robot Search and Rescue Team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5D3E-8E10-4D24-B32C-F73CB866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8" y="2011680"/>
            <a:ext cx="7851871" cy="4206240"/>
          </a:xfrm>
        </p:spPr>
        <p:txBody>
          <a:bodyPr/>
          <a:lstStyle/>
          <a:p>
            <a:r>
              <a:rPr lang="en-US" dirty="0"/>
              <a:t>A few years later, the Multi-Robot Search and Rescue Team was created (Luo, Espinosa, </a:t>
            </a:r>
            <a:r>
              <a:rPr lang="en-US" dirty="0" err="1"/>
              <a:t>Pranantha</a:t>
            </a:r>
            <a:r>
              <a:rPr lang="en-US" dirty="0"/>
              <a:t>, &amp; De Gloria 2011) .</a:t>
            </a:r>
          </a:p>
          <a:p>
            <a:r>
              <a:rPr lang="en-US" dirty="0"/>
              <a:t>This team of robots consisted of both air and ground units.</a:t>
            </a:r>
          </a:p>
          <a:p>
            <a:r>
              <a:rPr lang="en-US" dirty="0"/>
              <a:t>Multi-Robot Search and Rescue Team was controlled autonomously.</a:t>
            </a:r>
          </a:p>
          <a:p>
            <a:r>
              <a:rPr lang="en-US" dirty="0"/>
              <a:t>These robots were smaller and less expensive than the HELIOS robots</a:t>
            </a:r>
          </a:p>
          <a:p>
            <a:r>
              <a:rPr lang="en-US" dirty="0"/>
              <a:t>They were still not expendable because they required the use of drones and object detection cameras.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6913-2E16-4B9D-8583-89FB057A47B1}"/>
              </a:ext>
            </a:extLst>
          </p:cNvPr>
          <p:cNvSpPr txBox="1"/>
          <p:nvPr/>
        </p:nvSpPr>
        <p:spPr>
          <a:xfrm>
            <a:off x="0" y="6488668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Review of Literature</a:t>
            </a:r>
            <a:r>
              <a:rPr lang="en-US" sz="1600" dirty="0"/>
              <a:t>          Objectives          Methods          Results          Discussion          Conclusion          Acknowledgements          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A3062-43A0-4F11-B9E7-32694090B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30"/>
          <a:stretch/>
        </p:blipFill>
        <p:spPr>
          <a:xfrm>
            <a:off x="9197142" y="2054822"/>
            <a:ext cx="2576846" cy="38915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237569-A167-4076-92A4-CC418685A73E}"/>
              </a:ext>
            </a:extLst>
          </p:cNvPr>
          <p:cNvSpPr/>
          <p:nvPr/>
        </p:nvSpPr>
        <p:spPr>
          <a:xfrm>
            <a:off x="9116307" y="5937151"/>
            <a:ext cx="28071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(Luo, Espinosa, </a:t>
            </a:r>
            <a:r>
              <a:rPr lang="en-US" sz="1100" dirty="0" err="1"/>
              <a:t>Pranantha</a:t>
            </a:r>
            <a:r>
              <a:rPr lang="en-US" sz="1100" dirty="0"/>
              <a:t>, &amp; De Gloria 2011) </a:t>
            </a:r>
          </a:p>
        </p:txBody>
      </p:sp>
    </p:spTree>
    <p:extLst>
      <p:ext uri="{BB962C8B-B14F-4D97-AF65-F5344CB8AC3E}">
        <p14:creationId xmlns:p14="http://schemas.microsoft.com/office/powerpoint/2010/main" val="2282389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13367</TotalTime>
  <Words>1822</Words>
  <Application>Microsoft Office PowerPoint</Application>
  <PresentationFormat>Widescreen</PresentationFormat>
  <Paragraphs>251</Paragraphs>
  <Slides>27</Slides>
  <Notes>5</Notes>
  <HiddenSlides>5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Corbel</vt:lpstr>
      <vt:lpstr>Times New Roman</vt:lpstr>
      <vt:lpstr>Wingdings</vt:lpstr>
      <vt:lpstr>Banded</vt:lpstr>
      <vt:lpstr>Using an Autonomous Swarm Robot Team to Locate Survivors in a Dangerous Area </vt:lpstr>
      <vt:lpstr>PowerPoint Presentation</vt:lpstr>
      <vt:lpstr>Using an Autonomous Swarm Robot Team to Locate Survivors in a Dangerous Area </vt:lpstr>
      <vt:lpstr>What Is Swarm Robotics?</vt:lpstr>
      <vt:lpstr>search and rescue with swarm robots</vt:lpstr>
      <vt:lpstr>properties of swarm robot systems</vt:lpstr>
      <vt:lpstr>Past Swarm robot systems</vt:lpstr>
      <vt:lpstr>The HELIOS system</vt:lpstr>
      <vt:lpstr>Multi-Robot Search and Rescue Team</vt:lpstr>
      <vt:lpstr>Objectives</vt:lpstr>
      <vt:lpstr>The Hardware: The body</vt:lpstr>
      <vt:lpstr>The Hardware: The Sensor panel</vt:lpstr>
      <vt:lpstr>The Hardware: The components</vt:lpstr>
      <vt:lpstr>The control system</vt:lpstr>
      <vt:lpstr>The control system</vt:lpstr>
      <vt:lpstr>PowerPoint Presentation</vt:lpstr>
      <vt:lpstr>PowerPoint Presentation</vt:lpstr>
      <vt:lpstr>testing</vt:lpstr>
      <vt:lpstr>Testing Environment</vt:lpstr>
      <vt:lpstr>Testing environment</vt:lpstr>
      <vt:lpstr>Results</vt:lpstr>
      <vt:lpstr>Discussion</vt:lpstr>
      <vt:lpstr>Discussion</vt:lpstr>
      <vt:lpstr>Discussion</vt:lpstr>
      <vt:lpstr>Conclusion</vt:lpstr>
      <vt:lpstr>Acknowledgement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Sanz</dc:creator>
  <cp:lastModifiedBy>Noah Sanz</cp:lastModifiedBy>
  <cp:revision>89</cp:revision>
  <dcterms:created xsi:type="dcterms:W3CDTF">2019-01-26T22:31:32Z</dcterms:created>
  <dcterms:modified xsi:type="dcterms:W3CDTF">2019-02-14T02:11:37Z</dcterms:modified>
</cp:coreProperties>
</file>